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7"/>
  </p:notesMasterIdLst>
  <p:sldIdLst>
    <p:sldId id="303" r:id="rId5"/>
    <p:sldId id="309" r:id="rId6"/>
    <p:sldId id="310" r:id="rId7"/>
    <p:sldId id="305" r:id="rId8"/>
    <p:sldId id="304" r:id="rId9"/>
    <p:sldId id="337" r:id="rId10"/>
    <p:sldId id="333" r:id="rId11"/>
    <p:sldId id="319" r:id="rId12"/>
    <p:sldId id="322" r:id="rId13"/>
    <p:sldId id="323" r:id="rId14"/>
    <p:sldId id="338" r:id="rId15"/>
    <p:sldId id="339" r:id="rId16"/>
    <p:sldId id="341" r:id="rId17"/>
    <p:sldId id="342" r:id="rId18"/>
    <p:sldId id="340" r:id="rId19"/>
    <p:sldId id="306" r:id="rId20"/>
    <p:sldId id="311" r:id="rId21"/>
    <p:sldId id="312" r:id="rId22"/>
    <p:sldId id="313" r:id="rId23"/>
    <p:sldId id="307" r:id="rId24"/>
    <p:sldId id="320" r:id="rId25"/>
    <p:sldId id="332" r:id="rId26"/>
    <p:sldId id="321" r:id="rId27"/>
    <p:sldId id="314" r:id="rId28"/>
    <p:sldId id="316" r:id="rId29"/>
    <p:sldId id="317" r:id="rId30"/>
    <p:sldId id="318" r:id="rId31"/>
    <p:sldId id="325" r:id="rId32"/>
    <p:sldId id="324" r:id="rId33"/>
    <p:sldId id="343" r:id="rId34"/>
    <p:sldId id="329" r:id="rId35"/>
    <p:sldId id="326" r:id="rId36"/>
    <p:sldId id="336" r:id="rId37"/>
    <p:sldId id="335" r:id="rId38"/>
    <p:sldId id="334" r:id="rId39"/>
    <p:sldId id="327" r:id="rId40"/>
    <p:sldId id="328" r:id="rId41"/>
    <p:sldId id="330" r:id="rId42"/>
    <p:sldId id="345" r:id="rId43"/>
    <p:sldId id="344" r:id="rId44"/>
    <p:sldId id="331" r:id="rId45"/>
    <p:sldId id="308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416F"/>
    <a:srgbClr val="00548C"/>
    <a:srgbClr val="F8F8F8"/>
    <a:srgbClr val="69AFD4"/>
    <a:srgbClr val="C0C0C0"/>
    <a:srgbClr val="A83D72"/>
    <a:srgbClr val="426DA9"/>
    <a:srgbClr val="AEABAB"/>
    <a:srgbClr val="BFBFB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C6B43D-476E-426D-BB1F-F9F263F89A70}" v="6" dt="2024-05-16T06:54:10.4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1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9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fellowminddk-my.sharepoint.com/personal/kasper_larsen_fellowmind_dk/Documents/Break%20even-%20E5s%20vs%20DI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a-DK"/>
              <a:t>total</a:t>
            </a:r>
            <a:r>
              <a:rPr lang="da-DK" baseline="0"/>
              <a:t> cost</a:t>
            </a:r>
            <a:endParaRPr lang="da-DK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a-DK"/>
        </a:p>
      </c:txPr>
    </c:title>
    <c:autoTitleDeleted val="0"/>
    <c:plotArea>
      <c:layout>
        <c:manualLayout>
          <c:layoutTarget val="inner"/>
          <c:xMode val="edge"/>
          <c:yMode val="edge"/>
          <c:x val="0.11118110236220471"/>
          <c:y val="0.17502333041703119"/>
          <c:w val="0.85826334208223976"/>
          <c:h val="0.61806940799066779"/>
        </c:manualLayout>
      </c:layout>
      <c:lineChart>
        <c:grouping val="standard"/>
        <c:varyColors val="0"/>
        <c:ser>
          <c:idx val="0"/>
          <c:order val="0"/>
          <c:tx>
            <c:strRef>
              <c:f>Sheet1!$A$4</c:f>
              <c:strCache>
                <c:ptCount val="1"/>
                <c:pt idx="0">
                  <c:v>purchase Graph Quotas</c:v>
                </c:pt>
              </c:strCache>
            </c:strRef>
          </c:tx>
          <c:spPr>
            <a:ln w="28575" cap="rnd">
              <a:solidFill>
                <a:schemeClr val="dk1">
                  <a:tint val="88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Sheet1!$B$3:$Y$3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Sheet1!$B$4:$Y$4</c:f>
              <c:numCache>
                <c:formatCode>General</c:formatCode>
                <c:ptCount val="24"/>
                <c:pt idx="0">
                  <c:v>1000</c:v>
                </c:pt>
                <c:pt idx="1">
                  <c:v>2000</c:v>
                </c:pt>
                <c:pt idx="2">
                  <c:v>3000</c:v>
                </c:pt>
                <c:pt idx="3">
                  <c:v>4000</c:v>
                </c:pt>
                <c:pt idx="4">
                  <c:v>5000</c:v>
                </c:pt>
                <c:pt idx="5">
                  <c:v>6000</c:v>
                </c:pt>
                <c:pt idx="6">
                  <c:v>7000</c:v>
                </c:pt>
                <c:pt idx="7">
                  <c:v>8000</c:v>
                </c:pt>
                <c:pt idx="8">
                  <c:v>9000</c:v>
                </c:pt>
                <c:pt idx="9">
                  <c:v>10000</c:v>
                </c:pt>
                <c:pt idx="10">
                  <c:v>11000</c:v>
                </c:pt>
                <c:pt idx="11">
                  <c:v>12000</c:v>
                </c:pt>
                <c:pt idx="12">
                  <c:v>13000</c:v>
                </c:pt>
                <c:pt idx="13">
                  <c:v>14000</c:v>
                </c:pt>
                <c:pt idx="14">
                  <c:v>15000</c:v>
                </c:pt>
                <c:pt idx="15">
                  <c:v>16000</c:v>
                </c:pt>
                <c:pt idx="16">
                  <c:v>17000</c:v>
                </c:pt>
                <c:pt idx="17">
                  <c:v>18000</c:v>
                </c:pt>
                <c:pt idx="18">
                  <c:v>19000</c:v>
                </c:pt>
                <c:pt idx="19">
                  <c:v>20000</c:v>
                </c:pt>
                <c:pt idx="20">
                  <c:v>21000</c:v>
                </c:pt>
                <c:pt idx="21">
                  <c:v>22000</c:v>
                </c:pt>
                <c:pt idx="22">
                  <c:v>23000</c:v>
                </c:pt>
                <c:pt idx="23">
                  <c:v>24000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9FD-4851-B7F3-B74AA7CE9433}"/>
            </c:ext>
          </c:extLst>
        </c:ser>
        <c:ser>
          <c:idx val="1"/>
          <c:order val="1"/>
          <c:tx>
            <c:strRef>
              <c:f>Sheet1!$A$5</c:f>
              <c:strCache>
                <c:ptCount val="1"/>
                <c:pt idx="0">
                  <c:v>E5 licenses - 8</c:v>
                </c:pt>
              </c:strCache>
            </c:strRef>
          </c:tx>
          <c:spPr>
            <a:ln w="28575" cap="rnd">
              <a:solidFill>
                <a:schemeClr val="dk1">
                  <a:tint val="5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Sheet1!$B$3:$Y$3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Sheet1!$B$5:$Y$5</c:f>
              <c:numCache>
                <c:formatCode>General</c:formatCode>
                <c:ptCount val="24"/>
                <c:pt idx="0">
                  <c:v>160</c:v>
                </c:pt>
                <c:pt idx="1">
                  <c:v>320</c:v>
                </c:pt>
                <c:pt idx="2">
                  <c:v>480</c:v>
                </c:pt>
                <c:pt idx="3">
                  <c:v>640</c:v>
                </c:pt>
                <c:pt idx="4">
                  <c:v>800</c:v>
                </c:pt>
                <c:pt idx="5">
                  <c:v>960</c:v>
                </c:pt>
                <c:pt idx="6">
                  <c:v>1120</c:v>
                </c:pt>
                <c:pt idx="7">
                  <c:v>1280</c:v>
                </c:pt>
                <c:pt idx="8">
                  <c:v>1440</c:v>
                </c:pt>
                <c:pt idx="9">
                  <c:v>1600</c:v>
                </c:pt>
                <c:pt idx="10">
                  <c:v>1760</c:v>
                </c:pt>
                <c:pt idx="11">
                  <c:v>1920</c:v>
                </c:pt>
                <c:pt idx="12">
                  <c:v>2080</c:v>
                </c:pt>
                <c:pt idx="13">
                  <c:v>2240</c:v>
                </c:pt>
                <c:pt idx="14">
                  <c:v>2400</c:v>
                </c:pt>
                <c:pt idx="15">
                  <c:v>2560</c:v>
                </c:pt>
                <c:pt idx="16">
                  <c:v>2720</c:v>
                </c:pt>
                <c:pt idx="17">
                  <c:v>2880</c:v>
                </c:pt>
                <c:pt idx="18">
                  <c:v>3040</c:v>
                </c:pt>
                <c:pt idx="19">
                  <c:v>3200</c:v>
                </c:pt>
                <c:pt idx="20">
                  <c:v>3360</c:v>
                </c:pt>
                <c:pt idx="21">
                  <c:v>3520</c:v>
                </c:pt>
                <c:pt idx="22">
                  <c:v>3680</c:v>
                </c:pt>
                <c:pt idx="23">
                  <c:v>3840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9FD-4851-B7F3-B74AA7CE9433}"/>
            </c:ext>
          </c:extLst>
        </c:ser>
        <c:ser>
          <c:idx val="2"/>
          <c:order val="2"/>
          <c:tx>
            <c:strRef>
              <c:f>Sheet1!$A$6</c:f>
              <c:strCache>
                <c:ptCount val="1"/>
                <c:pt idx="0">
                  <c:v>DIY</c:v>
                </c:pt>
              </c:strCache>
            </c:strRef>
          </c:tx>
          <c:spPr>
            <a:ln w="28575" cap="rnd">
              <a:solidFill>
                <a:schemeClr val="dk1">
                  <a:tint val="78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Sheet1!$B$3:$Y$3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Sheet1!$B$6:$Y$6</c:f>
              <c:numCache>
                <c:formatCode>General</c:formatCode>
                <c:ptCount val="24"/>
                <c:pt idx="0">
                  <c:v>3750</c:v>
                </c:pt>
                <c:pt idx="1">
                  <c:v>3750</c:v>
                </c:pt>
                <c:pt idx="2">
                  <c:v>3750</c:v>
                </c:pt>
                <c:pt idx="3">
                  <c:v>3750</c:v>
                </c:pt>
                <c:pt idx="4">
                  <c:v>3750</c:v>
                </c:pt>
                <c:pt idx="5">
                  <c:v>3750</c:v>
                </c:pt>
                <c:pt idx="6">
                  <c:v>3750</c:v>
                </c:pt>
                <c:pt idx="7">
                  <c:v>3750</c:v>
                </c:pt>
                <c:pt idx="8">
                  <c:v>3750</c:v>
                </c:pt>
                <c:pt idx="9">
                  <c:v>3750</c:v>
                </c:pt>
                <c:pt idx="10">
                  <c:v>3750</c:v>
                </c:pt>
                <c:pt idx="11">
                  <c:v>3750</c:v>
                </c:pt>
                <c:pt idx="12">
                  <c:v>3750</c:v>
                </c:pt>
                <c:pt idx="13">
                  <c:v>3750</c:v>
                </c:pt>
                <c:pt idx="14">
                  <c:v>3750</c:v>
                </c:pt>
                <c:pt idx="15">
                  <c:v>3750</c:v>
                </c:pt>
                <c:pt idx="16">
                  <c:v>3750</c:v>
                </c:pt>
                <c:pt idx="17">
                  <c:v>3750</c:v>
                </c:pt>
                <c:pt idx="18">
                  <c:v>3750</c:v>
                </c:pt>
                <c:pt idx="19">
                  <c:v>3750</c:v>
                </c:pt>
                <c:pt idx="20">
                  <c:v>3750</c:v>
                </c:pt>
                <c:pt idx="21">
                  <c:v>3750</c:v>
                </c:pt>
                <c:pt idx="22">
                  <c:v>3750</c:v>
                </c:pt>
                <c:pt idx="23">
                  <c:v>3750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9FD-4851-B7F3-B74AA7CE94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50179615"/>
        <c:axId val="1550178655"/>
      </c:lineChart>
      <c:catAx>
        <c:axId val="15501796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a-DK"/>
          </a:p>
        </c:txPr>
        <c:crossAx val="1550178655"/>
        <c:crosses val="autoZero"/>
        <c:auto val="1"/>
        <c:lblAlgn val="ctr"/>
        <c:lblOffset val="100"/>
        <c:noMultiLvlLbl val="0"/>
      </c:catAx>
      <c:valAx>
        <c:axId val="15501786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a-DK"/>
          </a:p>
        </c:txPr>
        <c:crossAx val="15501796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a-DK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a-D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acrossLinear" id="1">
  <a:schemeClr val="dk1">
    <a:tint val="88000"/>
  </a:schemeClr>
  <a:schemeClr val="dk1">
    <a:tint val="55000"/>
  </a:schemeClr>
  <a:schemeClr val="dk1">
    <a:tint val="78000"/>
  </a:schemeClr>
  <a:schemeClr val="dk1">
    <a:tint val="92000"/>
  </a:schemeClr>
  <a:schemeClr val="dk1">
    <a:tint val="70000"/>
  </a:schemeClr>
  <a:schemeClr val="dk1">
    <a:tint val="30000"/>
  </a:schemeClr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F2FD2-EDD3-4C2E-9C96-584C71FF91B7}" type="datetimeFigureOut">
              <a:rPr lang="da-DK" smtClean="0"/>
              <a:t>14-05-2024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577D3E-155C-4F7D-A5F3-BB0B0623E402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59657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ol.de/icbm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de-DE" b="0" i="0" dirty="0">
                <a:solidFill>
                  <a:srgbClr val="FFFFFF"/>
                </a:solidFill>
                <a:effectLst/>
                <a:highlight>
                  <a:srgbClr val="00406B"/>
                </a:highlight>
                <a:latin typeface="Nunito Sans" panose="020F0502020204030204" pitchFamily="2" charset="0"/>
                <a:hlinkClick r:id="rId3" tooltip="ICBM - Institut für Chemie und Biologie des Meeres"/>
              </a:rPr>
              <a:t>ICBM - Institut für Chemie und Biologie des Meeres</a:t>
            </a:r>
            <a:r>
              <a:rPr lang="de-DE" b="0" i="0" dirty="0">
                <a:solidFill>
                  <a:srgbClr val="FFFFFF"/>
                </a:solidFill>
                <a:effectLst/>
                <a:highlight>
                  <a:srgbClr val="00406B"/>
                </a:highlight>
                <a:latin typeface="Nunito Sans" panose="020F0502020204030204" pitchFamily="2" charset="0"/>
              </a:rPr>
              <a:t> , </a:t>
            </a:r>
            <a:r>
              <a:rPr lang="da-DK" b="0" i="0" dirty="0" err="1">
                <a:solidFill>
                  <a:srgbClr val="AFAFAF"/>
                </a:solidFill>
                <a:effectLst/>
                <a:highlight>
                  <a:srgbClr val="2F2F2F"/>
                </a:highlight>
                <a:latin typeface="Nunito Sans" pitchFamily="2" charset="0"/>
              </a:rPr>
              <a:t>Universität</a:t>
            </a:r>
            <a:r>
              <a:rPr lang="da-DK" b="0" i="0" dirty="0">
                <a:solidFill>
                  <a:srgbClr val="AFAFAF"/>
                </a:solidFill>
                <a:effectLst/>
                <a:highlight>
                  <a:srgbClr val="2F2F2F"/>
                </a:highlight>
                <a:latin typeface="Nunito Sans" pitchFamily="2" charset="0"/>
              </a:rPr>
              <a:t> Oldenburg</a:t>
            </a:r>
            <a:endParaRPr lang="de-DE" b="0" i="0" dirty="0">
              <a:solidFill>
                <a:srgbClr val="FFFFFF"/>
              </a:solidFill>
              <a:effectLst/>
              <a:highlight>
                <a:srgbClr val="00406B"/>
              </a:highlight>
              <a:latin typeface="Nunito Sans" panose="020F0502020204030204" pitchFamily="2" charset="0"/>
            </a:endParaRP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77D3E-155C-4F7D-A5F3-BB0B0623E402}" type="slidenum">
              <a:rPr lang="da-DK" smtClean="0"/>
              <a:t>19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93733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D1D879-A1B6-5450-B94D-6FC55397BC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109292" y="121186"/>
            <a:ext cx="3575547" cy="661012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60D390-6DCC-4328-87A2-A3B4EF27EC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7077009" y="-1"/>
            <a:ext cx="511499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A856EE-100E-49CB-9354-1EF68070E4E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7463" y="2081799"/>
            <a:ext cx="4130040" cy="1651609"/>
          </a:xfrm>
        </p:spPr>
        <p:txBody>
          <a:bodyPr anchor="b">
            <a:noAutofit/>
          </a:bodyPr>
          <a:lstStyle>
            <a:lvl1pPr algn="l">
              <a:defRPr sz="3200"/>
            </a:lvl1pPr>
          </a:lstStyle>
          <a:p>
            <a:r>
              <a:rPr lang="en-US" dirty="0"/>
              <a:t>SESSION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F3D5C-05FA-468F-973E-A7C04EF2C3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462" y="3884072"/>
            <a:ext cx="4130039" cy="7032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YOUR NAME – THIS IS ACTUALLY IMPORTANT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95BA2B53-C96B-4DF9-AE32-450D157F65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462" y="4776201"/>
            <a:ext cx="4130039" cy="1200790"/>
          </a:xfrm>
        </p:spPr>
        <p:txBody>
          <a:bodyPr wrap="square" lIns="90000" r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/>
            </a:lvl1pPr>
          </a:lstStyle>
          <a:p>
            <a:pPr lvl="0"/>
            <a:r>
              <a:rPr lang="en-US" dirty="0"/>
              <a:t>ALL YOUR AWESOME TITLES AND AWARDS  TO BE COMPLETELY PROUD OF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7B82C4-632E-60A3-B1D1-04B23C5BE4F2}"/>
              </a:ext>
            </a:extLst>
          </p:cNvPr>
          <p:cNvSpPr txBox="1"/>
          <p:nvPr userDrawn="1"/>
        </p:nvSpPr>
        <p:spPr>
          <a:xfrm>
            <a:off x="2538881" y="539418"/>
            <a:ext cx="4304865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2400" dirty="0">
                <a:solidFill>
                  <a:srgbClr val="A5416F"/>
                </a:solidFill>
              </a:rPr>
              <a:t>EUROPEAN COLLABORATION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2BB293-46F8-6E3C-ED75-9C9343C0158E}"/>
              </a:ext>
            </a:extLst>
          </p:cNvPr>
          <p:cNvSpPr txBox="1"/>
          <p:nvPr userDrawn="1"/>
        </p:nvSpPr>
        <p:spPr>
          <a:xfrm>
            <a:off x="2525068" y="903385"/>
            <a:ext cx="4304865" cy="7694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4400" dirty="0">
                <a:solidFill>
                  <a:srgbClr val="A5416F"/>
                </a:solidFill>
              </a:rPr>
              <a:t>SUMMIT 2024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7C91D7-F983-79CC-EEB3-EB0854FFF5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" b="224"/>
          <a:stretch/>
        </p:blipFill>
        <p:spPr>
          <a:xfrm>
            <a:off x="7090822" y="-1"/>
            <a:ext cx="5114990" cy="6858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0CDDCF9-58B5-66F1-EB58-12E5D3350C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462" y="550255"/>
            <a:ext cx="1621698" cy="105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860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551A5-E139-4D9C-9483-6B135DEAC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ED4206A-C4DE-4D19-87C9-C7161C7180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160" y="1984376"/>
            <a:ext cx="7030720" cy="1886586"/>
          </a:xfrm>
        </p:spPr>
        <p:txBody>
          <a:bodyPr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latin typeface="IBM Plex Sans Condensed Light" panose="020B0406050203000203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vel </a:t>
            </a:r>
            <a:r>
              <a:rPr lang="en-US" dirty="0" err="1"/>
              <a:t>dignissim</a:t>
            </a:r>
            <a:r>
              <a:rPr lang="en-US" dirty="0"/>
              <a:t> lorem. Maecenas et pharetra </a:t>
            </a:r>
            <a:r>
              <a:rPr lang="en-US" dirty="0" err="1"/>
              <a:t>lectus</a:t>
            </a:r>
            <a:r>
              <a:rPr lang="en-US" dirty="0"/>
              <a:t>, sed </a:t>
            </a:r>
            <a:r>
              <a:rPr lang="en-US" dirty="0" err="1"/>
              <a:t>luctus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 vitae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873F61-18AF-4EB8-9637-E1E6A31F0B19}"/>
              </a:ext>
            </a:extLst>
          </p:cNvPr>
          <p:cNvSpPr/>
          <p:nvPr userDrawn="1"/>
        </p:nvSpPr>
        <p:spPr>
          <a:xfrm>
            <a:off x="833120" y="2207106"/>
            <a:ext cx="3108960" cy="1089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DAD05AE-ADD7-4741-A709-34C17E5B7D1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97280" y="1984375"/>
            <a:ext cx="1914776" cy="1886586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149145E-0DF4-4B39-8AC4-350E738A5AB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3438" y="1241425"/>
            <a:ext cx="10525125" cy="379413"/>
          </a:xfrm>
        </p:spPr>
        <p:txBody>
          <a:bodyPr>
            <a:normAutofit/>
          </a:bodyPr>
          <a:lstStyle>
            <a:lvl1pPr algn="ctr">
              <a:buNone/>
              <a:defRPr sz="1600">
                <a:latin typeface="IBM Plex Sans Condensed Light" panose="020B0406050203000203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3D3E3B3-C60E-4827-A30C-21085A7040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3080" y="4073374"/>
            <a:ext cx="7030720" cy="1886586"/>
          </a:xfrm>
        </p:spPr>
        <p:txBody>
          <a:bodyPr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latin typeface="IBM Plex Sans Condensed Light" panose="020B0406050203000203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vel </a:t>
            </a:r>
            <a:r>
              <a:rPr lang="en-US" dirty="0" err="1"/>
              <a:t>dignissim</a:t>
            </a:r>
            <a:r>
              <a:rPr lang="en-US" dirty="0"/>
              <a:t> lorem. Maecenas et pharetra </a:t>
            </a:r>
            <a:r>
              <a:rPr lang="en-US" dirty="0" err="1"/>
              <a:t>lectus</a:t>
            </a:r>
            <a:r>
              <a:rPr lang="en-US" dirty="0"/>
              <a:t>, sed </a:t>
            </a:r>
            <a:r>
              <a:rPr lang="en-US" dirty="0" err="1"/>
              <a:t>luctus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 vitae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139803-E5B1-4539-9181-9248509AA8F5}"/>
              </a:ext>
            </a:extLst>
          </p:cNvPr>
          <p:cNvSpPr/>
          <p:nvPr userDrawn="1"/>
        </p:nvSpPr>
        <p:spPr>
          <a:xfrm>
            <a:off x="828040" y="4296104"/>
            <a:ext cx="3108960" cy="1089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F01C1B97-1487-4C58-ABF4-206F9E92D0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92200" y="4073373"/>
            <a:ext cx="1914776" cy="188658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481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788A69D-793A-4AEA-98CE-36F847F6DD20}"/>
              </a:ext>
            </a:extLst>
          </p:cNvPr>
          <p:cNvSpPr/>
          <p:nvPr userDrawn="1"/>
        </p:nvSpPr>
        <p:spPr>
          <a:xfrm>
            <a:off x="170688" y="176784"/>
            <a:ext cx="11826240" cy="6486144"/>
          </a:xfrm>
          <a:prstGeom prst="rect">
            <a:avLst/>
          </a:prstGeom>
          <a:solidFill>
            <a:srgbClr val="A54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38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F5C6F82-0271-4C23-AB3F-337800CB8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0352" y="445008"/>
            <a:ext cx="6632448" cy="583387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i="0">
                <a:solidFill>
                  <a:schemeClr val="bg1"/>
                </a:solidFill>
                <a:latin typeface="IBM Plex Sans Condensed Light" panose="020B0406050203000203" pitchFamily="34" charset="0"/>
              </a:defRPr>
            </a:lvl1pPr>
          </a:lstStyle>
          <a:p>
            <a:pPr lvl="0"/>
            <a:r>
              <a:rPr lang="en-US" dirty="0"/>
              <a:t>Duis lacinia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,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a, </a:t>
            </a:r>
            <a:r>
              <a:rPr lang="en-US" dirty="0" err="1"/>
              <a:t>dapibus</a:t>
            </a:r>
            <a:r>
              <a:rPr lang="en-US" dirty="0"/>
              <a:t> diam. Nam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in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. Proin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06CFFB-CD36-40A1-B32A-BDF9CEECF0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13904" y="445008"/>
            <a:ext cx="4114800" cy="418185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2636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06CFFB-CD36-40A1-B32A-BDF9CEECF0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87569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88A69D-793A-4AEA-98CE-36F847F6DD20}"/>
              </a:ext>
            </a:extLst>
          </p:cNvPr>
          <p:cNvSpPr/>
          <p:nvPr userDrawn="1"/>
        </p:nvSpPr>
        <p:spPr>
          <a:xfrm>
            <a:off x="7136637" y="1739160"/>
            <a:ext cx="4784035" cy="4931271"/>
          </a:xfrm>
          <a:prstGeom prst="rect">
            <a:avLst/>
          </a:prstGeom>
          <a:solidFill>
            <a:srgbClr val="A54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38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F5C6F82-0271-4C23-AB3F-337800CB8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51268" y="2877430"/>
            <a:ext cx="4328160" cy="147955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i="1">
                <a:solidFill>
                  <a:schemeClr val="bg1"/>
                </a:solidFill>
                <a:latin typeface="IBM Plex Sans Condensed Light" panose="020B0406050203000203" pitchFamily="34" charset="0"/>
              </a:defRPr>
            </a:lvl1pPr>
          </a:lstStyle>
          <a:p>
            <a:pPr lvl="0"/>
            <a:r>
              <a:rPr lang="en-US" dirty="0"/>
              <a:t>Duis lacinia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,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a, </a:t>
            </a:r>
            <a:r>
              <a:rPr lang="en-US" dirty="0" err="1"/>
              <a:t>dapibus</a:t>
            </a:r>
            <a:r>
              <a:rPr lang="en-US" dirty="0"/>
              <a:t> diam. Nam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in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. Proin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 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65B02940-EF80-4D7B-A478-9B4F535D5A5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51268" y="2182104"/>
            <a:ext cx="4328160" cy="41571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i="0">
                <a:solidFill>
                  <a:schemeClr val="bg1"/>
                </a:solidFill>
                <a:latin typeface="IBM Plex Sans Condensed" panose="020B0506050203000203" pitchFamily="34" charset="0"/>
              </a:defRPr>
            </a:lvl1pPr>
          </a:lstStyle>
          <a:p>
            <a:pPr lvl="0"/>
            <a:r>
              <a:rPr lang="en-US" dirty="0"/>
              <a:t>DUIS LACINIA JUSTO VENENATIS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0BF0628-E990-4F5D-B7FF-53D0744844BE}"/>
              </a:ext>
            </a:extLst>
          </p:cNvPr>
          <p:cNvGrpSpPr/>
          <p:nvPr userDrawn="1"/>
        </p:nvGrpSpPr>
        <p:grpSpPr>
          <a:xfrm>
            <a:off x="8656927" y="2567528"/>
            <a:ext cx="1089660" cy="65378"/>
            <a:chOff x="3965945" y="1385354"/>
            <a:chExt cx="4572000" cy="79107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ECFB9A8-8191-489B-AC50-419752283151}"/>
                </a:ext>
              </a:extLst>
            </p:cNvPr>
            <p:cNvSpPr/>
            <p:nvPr/>
          </p:nvSpPr>
          <p:spPr>
            <a:xfrm>
              <a:off x="3965945" y="1385356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9A85C0B-2F31-4919-BE9E-9F25A0CF10B3}"/>
                </a:ext>
              </a:extLst>
            </p:cNvPr>
            <p:cNvSpPr/>
            <p:nvPr/>
          </p:nvSpPr>
          <p:spPr>
            <a:xfrm>
              <a:off x="4880345" y="1385355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6D45A22-0137-40E3-A13D-A2FAEB6786B5}"/>
                </a:ext>
              </a:extLst>
            </p:cNvPr>
            <p:cNvSpPr/>
            <p:nvPr/>
          </p:nvSpPr>
          <p:spPr>
            <a:xfrm>
              <a:off x="5794745" y="1385354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929712D-45C0-4758-89C4-282EC508AF9E}"/>
                </a:ext>
              </a:extLst>
            </p:cNvPr>
            <p:cNvSpPr/>
            <p:nvPr/>
          </p:nvSpPr>
          <p:spPr>
            <a:xfrm>
              <a:off x="6709145" y="1385354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47E8191-9FA8-4F3C-8D34-D76133FE9266}"/>
                </a:ext>
              </a:extLst>
            </p:cNvPr>
            <p:cNvSpPr/>
            <p:nvPr/>
          </p:nvSpPr>
          <p:spPr>
            <a:xfrm>
              <a:off x="7623545" y="1385354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/>
            </a:p>
          </p:txBody>
        </p:sp>
      </p:grpSp>
    </p:spTree>
    <p:extLst>
      <p:ext uri="{BB962C8B-B14F-4D97-AF65-F5344CB8AC3E}">
        <p14:creationId xmlns:p14="http://schemas.microsoft.com/office/powerpoint/2010/main" val="360022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A5D02-6277-4F9B-93AE-B21BB6A3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69624-FDBC-40B6-BB40-902C8442B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048548F-4D3C-476D-A28E-A74F19C62575}"/>
              </a:ext>
            </a:extLst>
          </p:cNvPr>
          <p:cNvGrpSpPr/>
          <p:nvPr userDrawn="1"/>
        </p:nvGrpSpPr>
        <p:grpSpPr>
          <a:xfrm>
            <a:off x="5551170" y="1549568"/>
            <a:ext cx="1089660" cy="65378"/>
            <a:chOff x="3965945" y="1385354"/>
            <a:chExt cx="4572000" cy="79107"/>
          </a:xfrm>
          <a:solidFill>
            <a:srgbClr val="A5416F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2F9FE06-F113-404D-AA5B-4FDCE9A38D76}"/>
                </a:ext>
              </a:extLst>
            </p:cNvPr>
            <p:cNvSpPr/>
            <p:nvPr/>
          </p:nvSpPr>
          <p:spPr>
            <a:xfrm>
              <a:off x="3965945" y="1385356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>
                <a:ln>
                  <a:solidFill>
                    <a:srgbClr val="00548C"/>
                  </a:solidFill>
                </a:ln>
                <a:solidFill>
                  <a:srgbClr val="A5416F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1D0AA15-4390-4325-A234-A5DAA591D553}"/>
                </a:ext>
              </a:extLst>
            </p:cNvPr>
            <p:cNvSpPr/>
            <p:nvPr/>
          </p:nvSpPr>
          <p:spPr>
            <a:xfrm>
              <a:off x="4880345" y="1385355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>
                <a:ln>
                  <a:solidFill>
                    <a:srgbClr val="00548C"/>
                  </a:solidFill>
                </a:ln>
                <a:solidFill>
                  <a:srgbClr val="A5416F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66BB0A4-6FC9-41D3-9B44-481A37F4EC71}"/>
                </a:ext>
              </a:extLst>
            </p:cNvPr>
            <p:cNvSpPr/>
            <p:nvPr/>
          </p:nvSpPr>
          <p:spPr>
            <a:xfrm>
              <a:off x="5794745" y="1385354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>
                <a:ln>
                  <a:solidFill>
                    <a:srgbClr val="00548C"/>
                  </a:solidFill>
                </a:ln>
                <a:solidFill>
                  <a:srgbClr val="A5416F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95E59B-6D21-4D41-8A45-D2838CB83564}"/>
                </a:ext>
              </a:extLst>
            </p:cNvPr>
            <p:cNvSpPr/>
            <p:nvPr/>
          </p:nvSpPr>
          <p:spPr>
            <a:xfrm>
              <a:off x="6709145" y="1385354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>
                <a:ln>
                  <a:solidFill>
                    <a:srgbClr val="00548C"/>
                  </a:solidFill>
                </a:ln>
                <a:solidFill>
                  <a:srgbClr val="A5416F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003CA89-E476-4C25-993F-0522EF8F08F6}"/>
                </a:ext>
              </a:extLst>
            </p:cNvPr>
            <p:cNvSpPr/>
            <p:nvPr/>
          </p:nvSpPr>
          <p:spPr>
            <a:xfrm>
              <a:off x="7623545" y="1385354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>
                <a:ln>
                  <a:solidFill>
                    <a:srgbClr val="00548C"/>
                  </a:solidFill>
                </a:ln>
                <a:solidFill>
                  <a:srgbClr val="A5416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246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D25B1-0A1B-4B61-ABF1-3CDC6D081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3DA6A-ED7F-475F-9D76-3C4A4A7FB7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238E9-2340-4B0F-A71A-E338B1F358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B6EDFBF-331E-B78F-9070-EF090659633D}"/>
              </a:ext>
            </a:extLst>
          </p:cNvPr>
          <p:cNvGrpSpPr/>
          <p:nvPr userDrawn="1"/>
        </p:nvGrpSpPr>
        <p:grpSpPr>
          <a:xfrm>
            <a:off x="5551170" y="1549568"/>
            <a:ext cx="1089660" cy="65378"/>
            <a:chOff x="3965945" y="1385354"/>
            <a:chExt cx="4572000" cy="79107"/>
          </a:xfrm>
          <a:solidFill>
            <a:srgbClr val="A5416F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4C27335-35BD-910A-0AFE-1C143D36B80B}"/>
                </a:ext>
              </a:extLst>
            </p:cNvPr>
            <p:cNvSpPr/>
            <p:nvPr/>
          </p:nvSpPr>
          <p:spPr>
            <a:xfrm>
              <a:off x="3965945" y="1385356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>
                <a:ln>
                  <a:solidFill>
                    <a:srgbClr val="00548C"/>
                  </a:solidFill>
                </a:ln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BE84B66-41A5-0BEA-F853-F2F7FA6250FD}"/>
                </a:ext>
              </a:extLst>
            </p:cNvPr>
            <p:cNvSpPr/>
            <p:nvPr/>
          </p:nvSpPr>
          <p:spPr>
            <a:xfrm>
              <a:off x="4880345" y="1385355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>
                <a:ln>
                  <a:solidFill>
                    <a:srgbClr val="00548C"/>
                  </a:solidFill>
                </a:ln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409EF0F-BBE1-FC78-880D-BF957F7F8C82}"/>
                </a:ext>
              </a:extLst>
            </p:cNvPr>
            <p:cNvSpPr/>
            <p:nvPr/>
          </p:nvSpPr>
          <p:spPr>
            <a:xfrm>
              <a:off x="5794745" y="1385354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>
                <a:ln>
                  <a:solidFill>
                    <a:srgbClr val="00548C"/>
                  </a:solidFill>
                </a:ln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9B13D9-912B-182F-EE47-5B5AE829C7F3}"/>
                </a:ext>
              </a:extLst>
            </p:cNvPr>
            <p:cNvSpPr/>
            <p:nvPr/>
          </p:nvSpPr>
          <p:spPr>
            <a:xfrm>
              <a:off x="6709145" y="1385354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>
                <a:ln>
                  <a:solidFill>
                    <a:srgbClr val="00548C"/>
                  </a:solidFill>
                </a:ln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1B723E2-2FF2-DA32-636B-9E4035DAEFF5}"/>
                </a:ext>
              </a:extLst>
            </p:cNvPr>
            <p:cNvSpPr/>
            <p:nvPr/>
          </p:nvSpPr>
          <p:spPr>
            <a:xfrm>
              <a:off x="7623545" y="1385354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>
                <a:ln>
                  <a:solidFill>
                    <a:srgbClr val="00548C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629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08D2C5-201A-4F9D-9E4F-F7B564128E2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C69B7E-ECEC-4E2B-BCB2-1B5D7B363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02559-CC7C-46E8-B3B9-F4DCC801A7E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AC2C98-DE00-47D2-908D-F1DCD3A563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CD86282-58A5-40B3-92A7-820EBEC34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48005"/>
            <a:ext cx="10515600" cy="47612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BAD2D68-FD7E-152C-E3CB-A5163106CEFE}"/>
              </a:ext>
            </a:extLst>
          </p:cNvPr>
          <p:cNvGrpSpPr/>
          <p:nvPr userDrawn="1"/>
        </p:nvGrpSpPr>
        <p:grpSpPr>
          <a:xfrm>
            <a:off x="5551170" y="1549568"/>
            <a:ext cx="1089660" cy="65378"/>
            <a:chOff x="3965945" y="1385354"/>
            <a:chExt cx="4572000" cy="79107"/>
          </a:xfrm>
          <a:solidFill>
            <a:srgbClr val="A5416F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09B1F5D-29AA-73AA-1545-166B022FDA31}"/>
                </a:ext>
              </a:extLst>
            </p:cNvPr>
            <p:cNvSpPr/>
            <p:nvPr/>
          </p:nvSpPr>
          <p:spPr>
            <a:xfrm>
              <a:off x="3965945" y="1385356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>
                <a:ln>
                  <a:solidFill>
                    <a:srgbClr val="00548C"/>
                  </a:solidFill>
                </a:ln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4B4F356-5EF5-4023-C204-07DD1C077503}"/>
                </a:ext>
              </a:extLst>
            </p:cNvPr>
            <p:cNvSpPr/>
            <p:nvPr/>
          </p:nvSpPr>
          <p:spPr>
            <a:xfrm>
              <a:off x="4880345" y="1385355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>
                <a:ln>
                  <a:solidFill>
                    <a:srgbClr val="00548C"/>
                  </a:solidFill>
                </a:ln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DC7F192-1DD8-C685-3285-1B41F0D7D529}"/>
                </a:ext>
              </a:extLst>
            </p:cNvPr>
            <p:cNvSpPr/>
            <p:nvPr/>
          </p:nvSpPr>
          <p:spPr>
            <a:xfrm>
              <a:off x="5794745" y="1385354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>
                <a:ln>
                  <a:solidFill>
                    <a:srgbClr val="00548C"/>
                  </a:solidFill>
                </a:ln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3D19994-CD26-9E46-7C02-5C30C915D1D1}"/>
                </a:ext>
              </a:extLst>
            </p:cNvPr>
            <p:cNvSpPr/>
            <p:nvPr/>
          </p:nvSpPr>
          <p:spPr>
            <a:xfrm>
              <a:off x="6709145" y="1385354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>
                <a:ln>
                  <a:solidFill>
                    <a:srgbClr val="00548C"/>
                  </a:solidFill>
                </a:ln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305260-1268-DD05-C542-BC16628FCABC}"/>
                </a:ext>
              </a:extLst>
            </p:cNvPr>
            <p:cNvSpPr/>
            <p:nvPr/>
          </p:nvSpPr>
          <p:spPr>
            <a:xfrm>
              <a:off x="7623545" y="1385354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>
                <a:ln>
                  <a:solidFill>
                    <a:srgbClr val="00548C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223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08E6F-A48F-489C-96FE-69BE833171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trike="noStrike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EE7E8CE-E3D0-FE1D-87B3-C95099037F09}"/>
              </a:ext>
            </a:extLst>
          </p:cNvPr>
          <p:cNvGrpSpPr/>
          <p:nvPr userDrawn="1"/>
        </p:nvGrpSpPr>
        <p:grpSpPr>
          <a:xfrm>
            <a:off x="5551170" y="1549568"/>
            <a:ext cx="1089660" cy="65378"/>
            <a:chOff x="3965945" y="1385354"/>
            <a:chExt cx="4572000" cy="79107"/>
          </a:xfrm>
          <a:solidFill>
            <a:srgbClr val="A5416F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219F9B2-0C73-6FCA-41B0-861E597EA7DE}"/>
                </a:ext>
              </a:extLst>
            </p:cNvPr>
            <p:cNvSpPr/>
            <p:nvPr/>
          </p:nvSpPr>
          <p:spPr>
            <a:xfrm>
              <a:off x="3965945" y="1385356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>
                <a:ln>
                  <a:solidFill>
                    <a:srgbClr val="00548C"/>
                  </a:solidFill>
                </a:ln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E4D1E-9374-25B2-DB32-FAC75EC249F2}"/>
                </a:ext>
              </a:extLst>
            </p:cNvPr>
            <p:cNvSpPr/>
            <p:nvPr/>
          </p:nvSpPr>
          <p:spPr>
            <a:xfrm>
              <a:off x="4880345" y="1385355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>
                <a:ln>
                  <a:solidFill>
                    <a:srgbClr val="00548C"/>
                  </a:solidFill>
                </a:ln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FE651BD-CF10-EF5F-ACF9-03F4C884CA79}"/>
                </a:ext>
              </a:extLst>
            </p:cNvPr>
            <p:cNvSpPr/>
            <p:nvPr/>
          </p:nvSpPr>
          <p:spPr>
            <a:xfrm>
              <a:off x="5794745" y="1385354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>
                <a:ln>
                  <a:solidFill>
                    <a:srgbClr val="00548C"/>
                  </a:solidFill>
                </a:ln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D1A8E5D-6FB6-92F9-99EF-E20BA3530DAA}"/>
                </a:ext>
              </a:extLst>
            </p:cNvPr>
            <p:cNvSpPr/>
            <p:nvPr/>
          </p:nvSpPr>
          <p:spPr>
            <a:xfrm>
              <a:off x="6709145" y="1385354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>
                <a:ln>
                  <a:solidFill>
                    <a:srgbClr val="00548C"/>
                  </a:solidFill>
                </a:ln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D5F7152-00C6-6932-C771-F38AD00F554E}"/>
                </a:ext>
              </a:extLst>
            </p:cNvPr>
            <p:cNvSpPr/>
            <p:nvPr/>
          </p:nvSpPr>
          <p:spPr>
            <a:xfrm>
              <a:off x="7623545" y="1385354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>
                <a:ln>
                  <a:solidFill>
                    <a:srgbClr val="00548C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603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083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86F95D7-0296-42E3-83DA-5650D9C4F0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9938" cy="43465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C0A5CF1-A64A-414D-974B-13D96AF7DAD6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3972560" y="4034522"/>
            <a:ext cx="4246880" cy="598487"/>
          </a:xfrm>
          <a:solidFill>
            <a:schemeClr val="tx1">
              <a:alpha val="62745"/>
            </a:schemeClr>
          </a:solidFill>
        </p:spPr>
        <p:txBody>
          <a:bodyPr anchor="ctr" anchorCtr="0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5C31BF9-E874-4A83-8E6F-2701829FDF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4043" y="4831779"/>
            <a:ext cx="10983913" cy="899429"/>
          </a:xfrm>
        </p:spPr>
        <p:txBody>
          <a:bodyPr anchor="ctr" anchorCtr="0">
            <a:normAutofit/>
          </a:bodyPr>
          <a:lstStyle>
            <a:lvl1pPr algn="ctr">
              <a:buNone/>
              <a:defRPr sz="3600">
                <a:latin typeface="IBM Plex Sans Condensed Medium" panose="020B0606050203000203" pitchFamily="34" charset="0"/>
              </a:defRPr>
            </a:lvl1pPr>
          </a:lstStyle>
          <a:p>
            <a:pPr lvl="0"/>
            <a:r>
              <a:rPr lang="de-DE" dirty="0"/>
              <a:t>INSERT SECTION HEADER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28288F2-483E-DF41-8E63-115DB421DD55}"/>
              </a:ext>
            </a:extLst>
          </p:cNvPr>
          <p:cNvGrpSpPr/>
          <p:nvPr userDrawn="1"/>
        </p:nvGrpSpPr>
        <p:grpSpPr>
          <a:xfrm>
            <a:off x="5551169" y="6216412"/>
            <a:ext cx="1089660" cy="65378"/>
            <a:chOff x="3965945" y="1385354"/>
            <a:chExt cx="4572000" cy="79107"/>
          </a:xfrm>
          <a:solidFill>
            <a:schemeClr val="accent1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36C6727-F20B-E594-EC88-F65CC2AC101C}"/>
                </a:ext>
              </a:extLst>
            </p:cNvPr>
            <p:cNvSpPr/>
            <p:nvPr/>
          </p:nvSpPr>
          <p:spPr>
            <a:xfrm>
              <a:off x="3965945" y="1385356"/>
              <a:ext cx="914400" cy="791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>
                <a:ln>
                  <a:solidFill>
                    <a:srgbClr val="00548C"/>
                  </a:solidFill>
                </a:ln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8AAC09A-81D0-2FF9-DB7F-8161C10143C7}"/>
                </a:ext>
              </a:extLst>
            </p:cNvPr>
            <p:cNvSpPr/>
            <p:nvPr/>
          </p:nvSpPr>
          <p:spPr>
            <a:xfrm>
              <a:off x="4880345" y="1385355"/>
              <a:ext cx="914400" cy="791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>
                <a:ln>
                  <a:solidFill>
                    <a:srgbClr val="00548C"/>
                  </a:solidFill>
                </a:ln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8DEC56-16F9-B675-C4C4-71D7CD925A27}"/>
                </a:ext>
              </a:extLst>
            </p:cNvPr>
            <p:cNvSpPr/>
            <p:nvPr/>
          </p:nvSpPr>
          <p:spPr>
            <a:xfrm>
              <a:off x="5794745" y="1385354"/>
              <a:ext cx="914400" cy="791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>
                <a:ln>
                  <a:solidFill>
                    <a:srgbClr val="00548C"/>
                  </a:solidFill>
                </a:ln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A20B00-AF98-BD4A-CCEF-98E80978EB2A}"/>
                </a:ext>
              </a:extLst>
            </p:cNvPr>
            <p:cNvSpPr/>
            <p:nvPr/>
          </p:nvSpPr>
          <p:spPr>
            <a:xfrm>
              <a:off x="6709145" y="1385354"/>
              <a:ext cx="914400" cy="791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>
                <a:ln>
                  <a:solidFill>
                    <a:srgbClr val="00548C"/>
                  </a:solidFill>
                </a:ln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ABBA821-2B09-EFDC-8BF8-7DF86922E0F3}"/>
                </a:ext>
              </a:extLst>
            </p:cNvPr>
            <p:cNvSpPr/>
            <p:nvPr/>
          </p:nvSpPr>
          <p:spPr>
            <a:xfrm>
              <a:off x="7623545" y="1385354"/>
              <a:ext cx="914400" cy="791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>
                <a:ln>
                  <a:solidFill>
                    <a:srgbClr val="00548C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156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551A5-E139-4D9C-9483-6B135DEAC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ED4206A-C4DE-4D19-87C9-C7161C7180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984248"/>
            <a:ext cx="7086600" cy="3281362"/>
          </a:xfrm>
        </p:spPr>
        <p:txBody>
          <a:bodyPr/>
          <a:lstStyle>
            <a:lvl1pPr marL="0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>
                <a:latin typeface="IBM Plex Sans Condensed Light" panose="020B0406050203000203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vel </a:t>
            </a:r>
            <a:r>
              <a:rPr lang="en-US" dirty="0" err="1"/>
              <a:t>dignissim</a:t>
            </a:r>
            <a:r>
              <a:rPr lang="en-US" dirty="0"/>
              <a:t> lorem. Maecenas et pharetra </a:t>
            </a:r>
            <a:r>
              <a:rPr lang="en-US" dirty="0" err="1"/>
              <a:t>lectus</a:t>
            </a:r>
            <a:r>
              <a:rPr lang="en-US" dirty="0"/>
              <a:t>, sed </a:t>
            </a:r>
            <a:r>
              <a:rPr lang="en-US" dirty="0" err="1"/>
              <a:t>luctus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 vitae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. In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gravida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sem. </a:t>
            </a:r>
            <a:r>
              <a:rPr lang="en-US" dirty="0" err="1"/>
              <a:t>Aliquam</a:t>
            </a:r>
            <a:r>
              <a:rPr lang="en-US" dirty="0"/>
              <a:t> tempus </a:t>
            </a:r>
            <a:r>
              <a:rPr lang="en-US" dirty="0" err="1"/>
              <a:t>venenatis</a:t>
            </a:r>
            <a:r>
              <a:rPr lang="en-US" dirty="0"/>
              <a:t> ligula, sed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ut.</a:t>
            </a:r>
            <a:r>
              <a:rPr lang="en-US" dirty="0"/>
              <a:t> Nunc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sed vestibulum.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DAD05AE-ADD7-4741-A709-34C17E5B7D1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86725" y="1984375"/>
            <a:ext cx="3281363" cy="3281363"/>
          </a:xfrm>
        </p:spPr>
        <p:txBody>
          <a:bodyPr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118FC5F-48D3-2F6F-BFAF-1E80E02BF506}"/>
              </a:ext>
            </a:extLst>
          </p:cNvPr>
          <p:cNvGrpSpPr/>
          <p:nvPr userDrawn="1"/>
        </p:nvGrpSpPr>
        <p:grpSpPr>
          <a:xfrm>
            <a:off x="5551170" y="1549568"/>
            <a:ext cx="1089660" cy="65378"/>
            <a:chOff x="3965945" y="1385354"/>
            <a:chExt cx="4572000" cy="79107"/>
          </a:xfrm>
          <a:solidFill>
            <a:srgbClr val="A5416F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E227802-0B1E-2248-5F4F-AD5F0A0C2F52}"/>
                </a:ext>
              </a:extLst>
            </p:cNvPr>
            <p:cNvSpPr/>
            <p:nvPr/>
          </p:nvSpPr>
          <p:spPr>
            <a:xfrm>
              <a:off x="3965945" y="1385356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>
                <a:ln>
                  <a:solidFill>
                    <a:srgbClr val="00548C"/>
                  </a:solidFill>
                </a:ln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3F692FC-37B3-FCCC-0D09-030D3BFB0EA2}"/>
                </a:ext>
              </a:extLst>
            </p:cNvPr>
            <p:cNvSpPr/>
            <p:nvPr/>
          </p:nvSpPr>
          <p:spPr>
            <a:xfrm>
              <a:off x="4880345" y="1385355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>
                <a:ln>
                  <a:solidFill>
                    <a:srgbClr val="00548C"/>
                  </a:solidFill>
                </a:ln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2951F85-05F9-B38D-636F-604AB7D13EFB}"/>
                </a:ext>
              </a:extLst>
            </p:cNvPr>
            <p:cNvSpPr/>
            <p:nvPr/>
          </p:nvSpPr>
          <p:spPr>
            <a:xfrm>
              <a:off x="5794745" y="1385354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>
                <a:ln>
                  <a:solidFill>
                    <a:srgbClr val="00548C"/>
                  </a:solidFill>
                </a:ln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24D2AC1-5D63-1682-FFDA-83DE38F8E6CF}"/>
                </a:ext>
              </a:extLst>
            </p:cNvPr>
            <p:cNvSpPr/>
            <p:nvPr/>
          </p:nvSpPr>
          <p:spPr>
            <a:xfrm>
              <a:off x="6709145" y="1385354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>
                <a:ln>
                  <a:solidFill>
                    <a:srgbClr val="00548C"/>
                  </a:solidFill>
                </a:ln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3A06CE-CD19-455C-43F0-12DA8D14A55D}"/>
                </a:ext>
              </a:extLst>
            </p:cNvPr>
            <p:cNvSpPr/>
            <p:nvPr/>
          </p:nvSpPr>
          <p:spPr>
            <a:xfrm>
              <a:off x="7623545" y="1385354"/>
              <a:ext cx="914400" cy="79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638">
                <a:ln>
                  <a:solidFill>
                    <a:srgbClr val="00548C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150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551A5-E139-4D9C-9483-6B135DEAC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ED4206A-C4DE-4D19-87C9-C7161C7180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22898" y="2108554"/>
            <a:ext cx="4935982" cy="3281362"/>
          </a:xfrm>
        </p:spPr>
        <p:txBody>
          <a:bodyPr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latin typeface="IBM Plex Sans Condensed Light" panose="020B0406050203000203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vel </a:t>
            </a:r>
            <a:r>
              <a:rPr lang="en-US" dirty="0" err="1"/>
              <a:t>dignissim</a:t>
            </a:r>
            <a:r>
              <a:rPr lang="en-US" dirty="0"/>
              <a:t> lorem. Maecenas et pharetra </a:t>
            </a:r>
            <a:r>
              <a:rPr lang="en-US" dirty="0" err="1"/>
              <a:t>lectus</a:t>
            </a:r>
            <a:r>
              <a:rPr lang="en-US" dirty="0"/>
              <a:t>, sed </a:t>
            </a:r>
            <a:r>
              <a:rPr lang="en-US" dirty="0" err="1"/>
              <a:t>luctus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 vitae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. In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gravida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sem. </a:t>
            </a:r>
            <a:r>
              <a:rPr lang="en-US" dirty="0" err="1"/>
              <a:t>Aliquam</a:t>
            </a:r>
            <a:r>
              <a:rPr lang="en-US" dirty="0"/>
              <a:t> tempus </a:t>
            </a:r>
            <a:r>
              <a:rPr lang="en-US" dirty="0" err="1"/>
              <a:t>venenatis</a:t>
            </a:r>
            <a:r>
              <a:rPr lang="en-US" dirty="0"/>
              <a:t> ligula, sed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ut.</a:t>
            </a:r>
            <a:r>
              <a:rPr lang="en-US" dirty="0"/>
              <a:t> Nunc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sed vestibulum.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873F61-18AF-4EB8-9637-E1E6A31F0B19}"/>
              </a:ext>
            </a:extLst>
          </p:cNvPr>
          <p:cNvSpPr/>
          <p:nvPr userDrawn="1"/>
        </p:nvSpPr>
        <p:spPr>
          <a:xfrm>
            <a:off x="833120" y="2207106"/>
            <a:ext cx="5139436" cy="13139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DAD05AE-ADD7-4741-A709-34C17E5B7D1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38960" y="1984375"/>
            <a:ext cx="3712210" cy="2252345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149145E-0DF4-4B39-8AC4-350E738A5AB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3438" y="1241425"/>
            <a:ext cx="10525125" cy="379413"/>
          </a:xfrm>
        </p:spPr>
        <p:txBody>
          <a:bodyPr>
            <a:normAutofit/>
          </a:bodyPr>
          <a:lstStyle>
            <a:lvl1pPr algn="ctr">
              <a:buNone/>
              <a:defRPr sz="1600">
                <a:latin typeface="IBM Plex Sans Condensed Light" panose="020B0406050203000203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726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C85F8B-0A09-4C15-ABEC-8D1E016BC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5293"/>
            <a:ext cx="10515600" cy="476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881A4-9E57-42A4-BF5A-3B78CAC56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DBD46F1-74E3-A8F5-9D09-AA726FEE5E72}"/>
              </a:ext>
            </a:extLst>
          </p:cNvPr>
          <p:cNvGrpSpPr/>
          <p:nvPr userDrawn="1"/>
        </p:nvGrpSpPr>
        <p:grpSpPr>
          <a:xfrm>
            <a:off x="3902252" y="237403"/>
            <a:ext cx="4387495" cy="369332"/>
            <a:chOff x="4463678" y="252643"/>
            <a:chExt cx="4387495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902B26D-D873-F834-D75C-881DD5992471}"/>
                </a:ext>
              </a:extLst>
            </p:cNvPr>
            <p:cNvSpPr txBox="1"/>
            <p:nvPr userDrawn="1"/>
          </p:nvSpPr>
          <p:spPr>
            <a:xfrm>
              <a:off x="4966776" y="252643"/>
              <a:ext cx="3884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A5416F"/>
                  </a:solidFill>
                </a:rPr>
                <a:t>EUROPEAN COLLABORATION SUMMIT</a:t>
              </a: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2E77F9C7-D6CB-5981-B578-87026B89BC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463678" y="284298"/>
              <a:ext cx="503098" cy="3275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3203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56" r:id="rId8"/>
    <p:sldLayoutId id="2147483658" r:id="rId9"/>
    <p:sldLayoutId id="2147483660" r:id="rId10"/>
    <p:sldLayoutId id="2147483662" r:id="rId11"/>
    <p:sldLayoutId id="2147483659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IBM Plex Sans Condensed Medium" panose="020B060605020300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A5416F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IBM Plex Sans Condensed" panose="020B050605020300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5416F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IBM Plex Sans Condensed" panose="020B050605020300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5416F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IBM Plex Sans Condensed" panose="020B050605020300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5416F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IBM Plex Sans Condensed" panose="020B050605020300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5416F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IBM Plex Sans Condensed" panose="020B050605020300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A23D6-21F0-4DB3-BA2F-7681036DCD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Search to break down information silos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74C6B3-5FE3-4389-A405-D19DD486DC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Kasper Larsen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5B80C9-FEC1-4EF9-9625-05E6A759D3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Senior Solution Architect, </a:t>
            </a:r>
          </a:p>
          <a:p>
            <a:r>
              <a:rPr lang="en-US" dirty="0"/>
              <a:t>MVP (M365, SharePoint &amp; Graph)</a:t>
            </a:r>
          </a:p>
          <a:p>
            <a:endParaRPr lang="en-US" dirty="0"/>
          </a:p>
          <a:p>
            <a:r>
              <a:rPr lang="en-US" dirty="0"/>
              <a:t>      </a:t>
            </a:r>
            <a:r>
              <a:rPr lang="en-US" dirty="0" err="1"/>
              <a:t>kasperbolarsen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  </a:t>
            </a:r>
            <a:r>
              <a:rPr lang="en-US" dirty="0" err="1"/>
              <a:t>kasperbolarsen</a:t>
            </a:r>
            <a:endParaRPr lang="en-US" dirty="0"/>
          </a:p>
        </p:txBody>
      </p:sp>
      <p:pic>
        <p:nvPicPr>
          <p:cNvPr id="5" name="Picture 4" descr="A person with glasses and a beard">
            <a:extLst>
              <a:ext uri="{FF2B5EF4-FFF2-40B4-BE49-F238E27FC236}">
                <a16:creationId xmlns:a16="http://schemas.microsoft.com/office/drawing/2014/main" id="{9A84C7BF-821C-23E1-7A96-097F6B1C1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501" y="4734293"/>
            <a:ext cx="1227138" cy="1576211"/>
          </a:xfrm>
          <a:prstGeom prst="rect">
            <a:avLst/>
          </a:prstGeom>
        </p:spPr>
      </p:pic>
      <p:pic>
        <p:nvPicPr>
          <p:cNvPr id="1032" name="Picture 8" descr="X Social Media Logo icon PNG and SVG Vector Free Download">
            <a:extLst>
              <a:ext uri="{FF2B5EF4-FFF2-40B4-BE49-F238E27FC236}">
                <a16:creationId xmlns:a16="http://schemas.microsoft.com/office/drawing/2014/main" id="{C2A85529-63D1-188D-71F7-ED7F54971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62" y="5623888"/>
            <a:ext cx="347932" cy="34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3F71CED-8FB1-9A48-7F03-C005DC7F4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62" y="6186481"/>
            <a:ext cx="338532" cy="33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130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666B121-8F53-6848-3D97-CE73CBCA3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bring 3</a:t>
            </a:r>
            <a:r>
              <a:rPr lang="en-US" baseline="30000" dirty="0"/>
              <a:t>rd</a:t>
            </a:r>
            <a:r>
              <a:rPr lang="en-US" dirty="0"/>
              <a:t> party data into M365?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B18C77-36E8-E6B2-EE80-56836C7FC0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AD3387D-A11A-DAE1-4155-986E7DFD7D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377C52-DD5D-CD4C-D16E-2BA0741812A5}"/>
              </a:ext>
            </a:extLst>
          </p:cNvPr>
          <p:cNvSpPr txBox="1"/>
          <p:nvPr/>
        </p:nvSpPr>
        <p:spPr>
          <a:xfrm>
            <a:off x="6891264" y="4198690"/>
            <a:ext cx="52625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dirty="0"/>
              <a:t>		</a:t>
            </a:r>
          </a:p>
          <a:p>
            <a:endParaRPr lang="da-DK" sz="3600" dirty="0"/>
          </a:p>
          <a:p>
            <a:endParaRPr lang="en-US" sz="3600" dirty="0"/>
          </a:p>
        </p:txBody>
      </p:sp>
      <p:sp>
        <p:nvSpPr>
          <p:cNvPr id="3" name="Vertical Text Placeholder 3">
            <a:extLst>
              <a:ext uri="{FF2B5EF4-FFF2-40B4-BE49-F238E27FC236}">
                <a16:creationId xmlns:a16="http://schemas.microsoft.com/office/drawing/2014/main" id="{10608A8F-2170-B310-85A7-459BB1E60B02}"/>
              </a:ext>
            </a:extLst>
          </p:cNvPr>
          <p:cNvSpPr txBox="1">
            <a:spLocks/>
          </p:cNvSpPr>
          <p:nvPr/>
        </p:nvSpPr>
        <p:spPr>
          <a:xfrm>
            <a:off x="2500706" y="4838138"/>
            <a:ext cx="7523188" cy="755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A5416F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IBM Plex Sans Condensed" panose="020B0506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5416F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IBM Plex Sans Condensed" panose="020B0506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5416F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IBM Plex Sans Condensed" panose="020B0506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5416F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BM Plex Sans Condensed" panose="020B0506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5416F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IBM Plex Sans Condensed" panose="020B0506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 err="1"/>
              <a:t>Waldek</a:t>
            </a:r>
            <a:r>
              <a:rPr lang="da-DK" dirty="0"/>
              <a:t> </a:t>
            </a:r>
            <a:r>
              <a:rPr lang="da-DK" dirty="0" err="1"/>
              <a:t>Mastykarz</a:t>
            </a:r>
            <a:r>
              <a:rPr lang="da-DK"/>
              <a:t>, Garry </a:t>
            </a:r>
            <a:r>
              <a:rPr lang="da-DK" dirty="0" err="1"/>
              <a:t>Trinder</a:t>
            </a:r>
            <a:r>
              <a:rPr lang="da-DK" dirty="0"/>
              <a:t> and Paolo </a:t>
            </a:r>
            <a:r>
              <a:rPr lang="da-DK" dirty="0" err="1"/>
              <a:t>Pialorsi</a:t>
            </a:r>
            <a:endParaRPr lang="da-DK" dirty="0"/>
          </a:p>
        </p:txBody>
      </p:sp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id="{6EF69BB9-AAA4-3E1F-0E2A-0FB038A8D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238" y="2578721"/>
            <a:ext cx="1905000" cy="1905000"/>
          </a:xfrm>
          <a:prstGeom prst="rect">
            <a:avLst/>
          </a:prstGeom>
        </p:spPr>
      </p:pic>
      <p:pic>
        <p:nvPicPr>
          <p:cNvPr id="9" name="Picture 8" descr="A person standing at a podium with a computer&#10;&#10;Description automatically generated">
            <a:extLst>
              <a:ext uri="{FF2B5EF4-FFF2-40B4-BE49-F238E27FC236}">
                <a16:creationId xmlns:a16="http://schemas.microsoft.com/office/drawing/2014/main" id="{60F15AFE-3CA6-7AD5-2010-4CC6B110A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690" y="2578721"/>
            <a:ext cx="1905000" cy="1905000"/>
          </a:xfrm>
          <a:prstGeom prst="rect">
            <a:avLst/>
          </a:prstGeom>
        </p:spPr>
      </p:pic>
      <p:pic>
        <p:nvPicPr>
          <p:cNvPr id="2052" name="Picture 4" descr="Paolo Pialorsi">
            <a:extLst>
              <a:ext uri="{FF2B5EF4-FFF2-40B4-BE49-F238E27FC236}">
                <a16:creationId xmlns:a16="http://schemas.microsoft.com/office/drawing/2014/main" id="{C87D3273-8344-7291-1D2E-FCC563AD4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488" y="257872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DB994B-ABF7-1E0A-09FE-58E857E98D1A}"/>
              </a:ext>
            </a:extLst>
          </p:cNvPr>
          <p:cNvSpPr txBox="1"/>
          <p:nvPr/>
        </p:nvSpPr>
        <p:spPr>
          <a:xfrm>
            <a:off x="3124919" y="1864402"/>
            <a:ext cx="609456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2800" dirty="0" err="1"/>
              <a:t>Questions</a:t>
            </a:r>
            <a:r>
              <a:rPr lang="da-DK" sz="2800" dirty="0"/>
              <a:t> </a:t>
            </a:r>
            <a:r>
              <a:rPr lang="da-DK" sz="2800" dirty="0" err="1"/>
              <a:t>about</a:t>
            </a:r>
            <a:r>
              <a:rPr lang="da-DK" sz="2800" dirty="0"/>
              <a:t> Custom </a:t>
            </a:r>
            <a:r>
              <a:rPr lang="da-DK" sz="2800" dirty="0" err="1"/>
              <a:t>connectors</a:t>
            </a:r>
            <a:r>
              <a:rPr lang="da-DK" sz="2800" dirty="0"/>
              <a:t>?</a:t>
            </a:r>
            <a:br>
              <a:rPr lang="da-DK" dirty="0"/>
            </a:b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9680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5D8A2F-21B4-AFBA-0442-7DEF3BDB25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da-DK" sz="9600" dirty="0"/>
              <a:t>Definitions – </a:t>
            </a:r>
            <a:r>
              <a:rPr lang="da-DK" sz="9600" dirty="0" err="1"/>
              <a:t>PnP</a:t>
            </a:r>
            <a:r>
              <a:rPr lang="da-DK" sz="9600" dirty="0"/>
              <a:t> Modern Search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AC5970-31FE-E849-A00C-F33A169237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392305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C222DC-722F-2FE4-9DA0-836C4C66B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da-DK" sz="5000"/>
              <a:t>PnP Modern Search</a:t>
            </a:r>
          </a:p>
        </p:txBody>
      </p:sp>
      <p:sp>
        <p:nvSpPr>
          <p:cNvPr id="103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45313DDB-83C6-51C3-6A7F-C3D1BE478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Open Source</a:t>
            </a:r>
          </a:p>
          <a:p>
            <a:r>
              <a:rPr lang="en-US" sz="2200" dirty="0"/>
              <a:t>Community driven</a:t>
            </a:r>
          </a:p>
          <a:p>
            <a:r>
              <a:rPr lang="en-US" sz="2200" dirty="0"/>
              <a:t>Delivers what MS didn’t</a:t>
            </a:r>
          </a:p>
          <a:p>
            <a:r>
              <a:rPr lang="en-US" sz="2200" dirty="0"/>
              <a:t>Used on thousands of tenants</a:t>
            </a:r>
          </a:p>
          <a:p>
            <a:r>
              <a:rPr lang="en-US" sz="2200" dirty="0"/>
              <a:t>Supports both SharePoint  and </a:t>
            </a:r>
            <a:r>
              <a:rPr lang="en-US" sz="2200" b="1" dirty="0"/>
              <a:t>Microsoft Search </a:t>
            </a:r>
            <a:r>
              <a:rPr lang="en-US" sz="2200" dirty="0"/>
              <a:t>as sources</a:t>
            </a:r>
          </a:p>
        </p:txBody>
      </p:sp>
      <p:pic>
        <p:nvPicPr>
          <p:cNvPr id="1026" name="Picture 2" descr="PnP Modern Search - The Ultimate Guide - Search Explained">
            <a:extLst>
              <a:ext uri="{FF2B5EF4-FFF2-40B4-BE49-F238E27FC236}">
                <a16:creationId xmlns:a16="http://schemas.microsoft.com/office/drawing/2014/main" id="{C2517342-445B-9C66-B467-3EAC2DD34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392402"/>
            <a:ext cx="6903720" cy="407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310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AC72A5-BE55-93A0-5EA5-0360660C95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Custom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5CA6D-2D80-4A2B-3C67-CC3CBFC0A74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a-DK" dirty="0"/>
          </a:p>
          <a:p>
            <a:r>
              <a:rPr lang="da-DK" dirty="0"/>
              <a:t>Company </a:t>
            </a:r>
            <a:r>
              <a:rPr lang="da-DK" dirty="0" err="1"/>
              <a:t>policies</a:t>
            </a:r>
            <a:endParaRPr lang="da-DK" dirty="0"/>
          </a:p>
          <a:p>
            <a:r>
              <a:rPr lang="da-DK" dirty="0"/>
              <a:t>Case management</a:t>
            </a:r>
          </a:p>
          <a:p>
            <a:r>
              <a:rPr lang="da-DK" dirty="0"/>
              <a:t>Project Management </a:t>
            </a:r>
          </a:p>
          <a:p>
            <a:r>
              <a:rPr lang="da-DK" dirty="0" err="1"/>
              <a:t>Contracts</a:t>
            </a:r>
            <a:endParaRPr lang="da-DK" dirty="0"/>
          </a:p>
          <a:p>
            <a:r>
              <a:rPr lang="da-DK" dirty="0"/>
              <a:t>Product </a:t>
            </a:r>
            <a:r>
              <a:rPr lang="en-US" dirty="0"/>
              <a:t>catalog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8255D5-B12E-4BD6-7532-A31368AD2A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>
                <a:solidFill>
                  <a:schemeClr val="accent3">
                    <a:lumMod val="50000"/>
                  </a:schemeClr>
                </a:solidFill>
              </a:rPr>
              <a:t>General Search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8A62C3-4073-9A42-9D35-DCB810C2280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a-DK" dirty="0">
                <a:solidFill>
                  <a:schemeClr val="accent3">
                    <a:lumMod val="50000"/>
                  </a:schemeClr>
                </a:solidFill>
              </a:rPr>
              <a:t>Stick to Out of the Box Microsoft Search</a:t>
            </a:r>
          </a:p>
          <a:p>
            <a:endParaRPr lang="da-DK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da-DK" dirty="0">
                <a:solidFill>
                  <a:schemeClr val="accent3">
                    <a:lumMod val="50000"/>
                  </a:schemeClr>
                </a:solidFill>
              </a:rPr>
              <a:t>It is the Search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experience</a:t>
            </a:r>
            <a:r>
              <a:rPr lang="da-DK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accent3">
                    <a:lumMod val="50000"/>
                  </a:schemeClr>
                </a:solidFill>
              </a:rPr>
              <a:t>you</a:t>
            </a:r>
            <a:r>
              <a:rPr lang="da-DK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accent3">
                    <a:lumMod val="50000"/>
                  </a:schemeClr>
                </a:solidFill>
              </a:rPr>
              <a:t>will</a:t>
            </a:r>
            <a:r>
              <a:rPr lang="da-DK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accent3">
                    <a:lumMod val="50000"/>
                  </a:schemeClr>
                </a:solidFill>
              </a:rPr>
              <a:t>see</a:t>
            </a:r>
            <a:r>
              <a:rPr lang="da-DK" dirty="0">
                <a:solidFill>
                  <a:schemeClr val="accent3">
                    <a:lumMod val="50000"/>
                  </a:schemeClr>
                </a:solidFill>
              </a:rPr>
              <a:t> EVERYWHERE</a:t>
            </a:r>
          </a:p>
          <a:p>
            <a:endParaRPr lang="da-DK" dirty="0"/>
          </a:p>
          <a:p>
            <a:endParaRPr lang="da-DK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C9F107D-A81D-24F4-141B-B599FDD48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PnP</a:t>
            </a:r>
            <a:r>
              <a:rPr lang="da-DK" dirty="0"/>
              <a:t> Modern Search – </a:t>
            </a:r>
            <a:r>
              <a:rPr lang="da-DK" dirty="0" err="1"/>
              <a:t>when</a:t>
            </a:r>
            <a:r>
              <a:rPr lang="da-DK" dirty="0"/>
              <a:t> to </a:t>
            </a:r>
            <a:r>
              <a:rPr lang="da-DK" dirty="0" err="1"/>
              <a:t>use</a:t>
            </a:r>
            <a:r>
              <a:rPr lang="da-DK" dirty="0"/>
              <a:t> and </a:t>
            </a:r>
            <a:r>
              <a:rPr lang="da-DK" dirty="0" err="1"/>
              <a:t>when</a:t>
            </a:r>
            <a:r>
              <a:rPr lang="da-DK" dirty="0"/>
              <a:t> not</a:t>
            </a:r>
          </a:p>
        </p:txBody>
      </p:sp>
    </p:spTree>
    <p:extLst>
      <p:ext uri="{BB962C8B-B14F-4D97-AF65-F5344CB8AC3E}">
        <p14:creationId xmlns:p14="http://schemas.microsoft.com/office/powerpoint/2010/main" val="3521086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0" name="Rectangle 205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C222DC-722F-2FE4-9DA0-836C4C66B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da-DK" sz="5400"/>
              <a:t>Speaking about PnP</a:t>
            </a:r>
          </a:p>
        </p:txBody>
      </p:sp>
      <p:sp>
        <p:nvSpPr>
          <p:cNvPr id="206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45313DDB-83C6-51C3-6A7F-C3D1BE478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Be careful</a:t>
            </a:r>
          </a:p>
          <a:p>
            <a:r>
              <a:rPr lang="en-US" sz="2200" dirty="0"/>
              <a:t>Side effect you didn’t anticipated</a:t>
            </a:r>
          </a:p>
          <a:p>
            <a:r>
              <a:rPr lang="en-US" sz="2200" dirty="0"/>
              <a:t>Began after ESPC Prague 2019</a:t>
            </a:r>
          </a:p>
          <a:p>
            <a:r>
              <a:rPr lang="en-US" sz="2200" dirty="0"/>
              <a:t>PnP Script Samples</a:t>
            </a:r>
          </a:p>
          <a:p>
            <a:r>
              <a:rPr lang="en-US" sz="2200" dirty="0"/>
              <a:t>PnP Modern Search</a:t>
            </a:r>
          </a:p>
          <a:p>
            <a:r>
              <a:rPr lang="en-US" sz="2200" dirty="0"/>
              <a:t>2024: member of PnP Core team</a:t>
            </a:r>
          </a:p>
          <a:p>
            <a:endParaRPr lang="en-US" sz="2200" dirty="0"/>
          </a:p>
        </p:txBody>
      </p:sp>
      <p:pic>
        <p:nvPicPr>
          <p:cNvPr id="2052" name="Picture 4" descr="Dustin Willard on LinkedIn: #mvpbuzz #microsoft #imwithslalom  #loveyourfuture | 21 comments">
            <a:extLst>
              <a:ext uri="{FF2B5EF4-FFF2-40B4-BE49-F238E27FC236}">
                <a16:creationId xmlns:a16="http://schemas.microsoft.com/office/drawing/2014/main" id="{1B7980D2-0C32-6040-9A8F-069265E332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27" r="-1" b="-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28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5D8A2F-21B4-AFBA-0442-7DEF3BDB25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da-DK" sz="9600" dirty="0"/>
              <a:t>The </a:t>
            </a:r>
            <a:r>
              <a:rPr lang="da-DK" sz="9600" dirty="0" err="1"/>
              <a:t>customer</a:t>
            </a:r>
            <a:r>
              <a:rPr lang="da-DK" sz="9600" dirty="0"/>
              <a:t> case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AC5970-31FE-E849-A00C-F33A169237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2911250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666B121-8F53-6848-3D97-CE73CBCA3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background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B18C77-36E8-E6B2-EE80-56836C7FC0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AD3387D-A11A-DAE1-4155-986E7DFD7D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2" name="Picture Placeholder 6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E753C4D8-B1A4-63CA-46E9-9423DD0478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55" b="1"/>
          <a:stretch/>
        </p:blipFill>
        <p:spPr>
          <a:xfrm>
            <a:off x="6640832" y="1468084"/>
            <a:ext cx="3981903" cy="4349620"/>
          </a:xfrm>
          <a:custGeom>
            <a:avLst/>
            <a:gdLst>
              <a:gd name="connsiteX0" fmla="*/ 391886 w 5536452"/>
              <a:gd name="connsiteY0" fmla="*/ 0 h 6047737"/>
              <a:gd name="connsiteX1" fmla="*/ 5536452 w 5536452"/>
              <a:gd name="connsiteY1" fmla="*/ 0 h 6047737"/>
              <a:gd name="connsiteX2" fmla="*/ 5536452 w 5536452"/>
              <a:gd name="connsiteY2" fmla="*/ 6047737 h 6047737"/>
              <a:gd name="connsiteX3" fmla="*/ 4826468 w 5536452"/>
              <a:gd name="connsiteY3" fmla="*/ 6047737 h 6047737"/>
              <a:gd name="connsiteX4" fmla="*/ 391886 w 5536452"/>
              <a:gd name="connsiteY4" fmla="*/ 6047737 h 6047737"/>
              <a:gd name="connsiteX5" fmla="*/ 155795 w 5536452"/>
              <a:gd name="connsiteY5" fmla="*/ 6047737 h 6047737"/>
              <a:gd name="connsiteX6" fmla="*/ 0 w 5536452"/>
              <a:gd name="connsiteY6" fmla="*/ 5891942 h 6047737"/>
              <a:gd name="connsiteX7" fmla="*/ 0 w 5536452"/>
              <a:gd name="connsiteY7" fmla="*/ 5499098 h 6047737"/>
              <a:gd name="connsiteX8" fmla="*/ 0 w 5536452"/>
              <a:gd name="connsiteY8" fmla="*/ 704434 h 6047737"/>
              <a:gd name="connsiteX9" fmla="*/ 0 w 5536452"/>
              <a:gd name="connsiteY9" fmla="*/ 0 h 6047737"/>
              <a:gd name="connsiteX10" fmla="*/ 391886 w 5536452"/>
              <a:gd name="connsiteY10" fmla="*/ 0 h 6047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36452" h="6047737">
                <a:moveTo>
                  <a:pt x="391886" y="0"/>
                </a:moveTo>
                <a:lnTo>
                  <a:pt x="5536452" y="0"/>
                </a:lnTo>
                <a:lnTo>
                  <a:pt x="5536452" y="6047737"/>
                </a:lnTo>
                <a:lnTo>
                  <a:pt x="4826468" y="6047737"/>
                </a:lnTo>
                <a:lnTo>
                  <a:pt x="391886" y="6047737"/>
                </a:lnTo>
                <a:lnTo>
                  <a:pt x="155795" y="6047737"/>
                </a:lnTo>
                <a:cubicBezTo>
                  <a:pt x="69752" y="6047737"/>
                  <a:pt x="0" y="5977985"/>
                  <a:pt x="0" y="5891942"/>
                </a:cubicBezTo>
                <a:lnTo>
                  <a:pt x="0" y="5499098"/>
                </a:lnTo>
                <a:lnTo>
                  <a:pt x="0" y="704434"/>
                </a:lnTo>
                <a:lnTo>
                  <a:pt x="0" y="0"/>
                </a:lnTo>
                <a:lnTo>
                  <a:pt x="391886" y="0"/>
                </a:lnTo>
                <a:close/>
              </a:path>
            </a:pathLst>
          </a:cu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377C52-DD5D-CD4C-D16E-2BA0741812A5}"/>
              </a:ext>
            </a:extLst>
          </p:cNvPr>
          <p:cNvSpPr txBox="1"/>
          <p:nvPr/>
        </p:nvSpPr>
        <p:spPr>
          <a:xfrm>
            <a:off x="833438" y="2551837"/>
            <a:ext cx="52625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Contoso</a:t>
            </a:r>
          </a:p>
          <a:p>
            <a:endParaRPr lang="en-US" sz="3600" dirty="0"/>
          </a:p>
          <a:p>
            <a:r>
              <a:rPr lang="en-US" sz="3600" dirty="0"/>
              <a:t>Started as a construction Company in 1962</a:t>
            </a:r>
          </a:p>
        </p:txBody>
      </p:sp>
    </p:spTree>
    <p:extLst>
      <p:ext uri="{BB962C8B-B14F-4D97-AF65-F5344CB8AC3E}">
        <p14:creationId xmlns:p14="http://schemas.microsoft.com/office/powerpoint/2010/main" val="19350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666B121-8F53-6848-3D97-CE73CBCA3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background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B18C77-36E8-E6B2-EE80-56836C7FC0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AD3387D-A11A-DAE1-4155-986E7DFD7D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377C52-DD5D-CD4C-D16E-2BA0741812A5}"/>
              </a:ext>
            </a:extLst>
          </p:cNvPr>
          <p:cNvSpPr txBox="1"/>
          <p:nvPr/>
        </p:nvSpPr>
        <p:spPr>
          <a:xfrm>
            <a:off x="833438" y="2548501"/>
            <a:ext cx="526256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Founder John Sanders</a:t>
            </a:r>
          </a:p>
          <a:p>
            <a:endParaRPr lang="en-US" sz="3600" dirty="0"/>
          </a:p>
          <a:p>
            <a:r>
              <a:rPr lang="en-US" sz="2800" dirty="0"/>
              <a:t>His lesser known twin brother was a chicken farmer or something</a:t>
            </a:r>
          </a:p>
        </p:txBody>
      </p:sp>
      <p:pic>
        <p:nvPicPr>
          <p:cNvPr id="3" name="Picture Placeholder 6" descr="A person with white hair and a beard wearing glasses&#10;&#10;Description automatically generated">
            <a:extLst>
              <a:ext uri="{FF2B5EF4-FFF2-40B4-BE49-F238E27FC236}">
                <a16:creationId xmlns:a16="http://schemas.microsoft.com/office/drawing/2014/main" id="{0ECBF89C-E938-D219-0910-F171486E62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7" r="2475" b="-2"/>
          <a:stretch/>
        </p:blipFill>
        <p:spPr>
          <a:xfrm>
            <a:off x="6949446" y="1547861"/>
            <a:ext cx="3882886" cy="4241459"/>
          </a:xfrm>
          <a:custGeom>
            <a:avLst/>
            <a:gdLst>
              <a:gd name="connsiteX0" fmla="*/ 391886 w 5536452"/>
              <a:gd name="connsiteY0" fmla="*/ 0 h 6047737"/>
              <a:gd name="connsiteX1" fmla="*/ 5536452 w 5536452"/>
              <a:gd name="connsiteY1" fmla="*/ 0 h 6047737"/>
              <a:gd name="connsiteX2" fmla="*/ 5536452 w 5536452"/>
              <a:gd name="connsiteY2" fmla="*/ 6047737 h 6047737"/>
              <a:gd name="connsiteX3" fmla="*/ 4826468 w 5536452"/>
              <a:gd name="connsiteY3" fmla="*/ 6047737 h 6047737"/>
              <a:gd name="connsiteX4" fmla="*/ 391886 w 5536452"/>
              <a:gd name="connsiteY4" fmla="*/ 6047737 h 6047737"/>
              <a:gd name="connsiteX5" fmla="*/ 155795 w 5536452"/>
              <a:gd name="connsiteY5" fmla="*/ 6047737 h 6047737"/>
              <a:gd name="connsiteX6" fmla="*/ 0 w 5536452"/>
              <a:gd name="connsiteY6" fmla="*/ 5891942 h 6047737"/>
              <a:gd name="connsiteX7" fmla="*/ 0 w 5536452"/>
              <a:gd name="connsiteY7" fmla="*/ 5499098 h 6047737"/>
              <a:gd name="connsiteX8" fmla="*/ 0 w 5536452"/>
              <a:gd name="connsiteY8" fmla="*/ 704434 h 6047737"/>
              <a:gd name="connsiteX9" fmla="*/ 0 w 5536452"/>
              <a:gd name="connsiteY9" fmla="*/ 0 h 6047737"/>
              <a:gd name="connsiteX10" fmla="*/ 391886 w 5536452"/>
              <a:gd name="connsiteY10" fmla="*/ 0 h 6047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36452" h="6047737">
                <a:moveTo>
                  <a:pt x="391886" y="0"/>
                </a:moveTo>
                <a:lnTo>
                  <a:pt x="5536452" y="0"/>
                </a:lnTo>
                <a:lnTo>
                  <a:pt x="5536452" y="6047737"/>
                </a:lnTo>
                <a:lnTo>
                  <a:pt x="4826468" y="6047737"/>
                </a:lnTo>
                <a:lnTo>
                  <a:pt x="391886" y="6047737"/>
                </a:lnTo>
                <a:lnTo>
                  <a:pt x="155795" y="6047737"/>
                </a:lnTo>
                <a:cubicBezTo>
                  <a:pt x="69752" y="6047737"/>
                  <a:pt x="0" y="5977985"/>
                  <a:pt x="0" y="5891942"/>
                </a:cubicBezTo>
                <a:lnTo>
                  <a:pt x="0" y="5499098"/>
                </a:lnTo>
                <a:lnTo>
                  <a:pt x="0" y="704434"/>
                </a:lnTo>
                <a:lnTo>
                  <a:pt x="0" y="0"/>
                </a:lnTo>
                <a:lnTo>
                  <a:pt x="391886" y="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221197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666B121-8F53-6848-3D97-CE73CBCA3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background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B18C77-36E8-E6B2-EE80-56836C7FC0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AD3387D-A11A-DAE1-4155-986E7DFD7D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377C52-DD5D-CD4C-D16E-2BA0741812A5}"/>
              </a:ext>
            </a:extLst>
          </p:cNvPr>
          <p:cNvSpPr txBox="1"/>
          <p:nvPr/>
        </p:nvSpPr>
        <p:spPr>
          <a:xfrm>
            <a:off x="747174" y="2255203"/>
            <a:ext cx="5262562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719138">
              <a:spcBef>
                <a:spcPts val="200"/>
              </a:spcBef>
              <a:spcAft>
                <a:spcPts val="600"/>
              </a:spcAft>
              <a:buSzPct val="100000"/>
            </a:pPr>
            <a:r>
              <a:rPr lang="en-GB" sz="3600" dirty="0"/>
              <a:t>Branched out as Contoso Building Management</a:t>
            </a:r>
          </a:p>
          <a:p>
            <a:endParaRPr lang="en-US" sz="3600" dirty="0"/>
          </a:p>
        </p:txBody>
      </p:sp>
      <p:pic>
        <p:nvPicPr>
          <p:cNvPr id="2" name="Picture Placeholder 7" descr="A logo on a black surface">
            <a:extLst>
              <a:ext uri="{FF2B5EF4-FFF2-40B4-BE49-F238E27FC236}">
                <a16:creationId xmlns:a16="http://schemas.microsoft.com/office/drawing/2014/main" id="{A163E0ED-004B-2367-818D-A840865213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1119" y="1705448"/>
            <a:ext cx="5262562" cy="2960191"/>
          </a:xfrm>
          <a:prstGeom prst="roundRect">
            <a:avLst>
              <a:gd name="adj" fmla="val 2948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237680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666B121-8F53-6848-3D97-CE73CBCA3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background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B18C77-36E8-E6B2-EE80-56836C7FC0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AD3387D-A11A-DAE1-4155-986E7DFD7D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377C52-DD5D-CD4C-D16E-2BA0741812A5}"/>
              </a:ext>
            </a:extLst>
          </p:cNvPr>
          <p:cNvSpPr txBox="1"/>
          <p:nvPr/>
        </p:nvSpPr>
        <p:spPr>
          <a:xfrm>
            <a:off x="747174" y="2255203"/>
            <a:ext cx="5262562" cy="4088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719138">
              <a:spcBef>
                <a:spcPts val="200"/>
              </a:spcBef>
              <a:spcAft>
                <a:spcPts val="600"/>
              </a:spcAft>
              <a:buSzPct val="100000"/>
            </a:pPr>
            <a:r>
              <a:rPr lang="en-GB" sz="3600" dirty="0"/>
              <a:t>Expanded into Canada and Mexico </a:t>
            </a:r>
          </a:p>
          <a:p>
            <a:pPr marL="0" lvl="1" defTabSz="719138">
              <a:spcBef>
                <a:spcPts val="200"/>
              </a:spcBef>
              <a:spcAft>
                <a:spcPts val="600"/>
              </a:spcAft>
              <a:buSzPct val="100000"/>
            </a:pPr>
            <a:endParaRPr lang="en-GB" sz="1600" dirty="0"/>
          </a:p>
          <a:p>
            <a:pPr marL="0" lvl="1" defTabSz="719138">
              <a:spcBef>
                <a:spcPts val="200"/>
              </a:spcBef>
              <a:spcAft>
                <a:spcPts val="600"/>
              </a:spcAft>
              <a:buSzPct val="100000"/>
            </a:pPr>
            <a:r>
              <a:rPr lang="en-GB" sz="1600" dirty="0"/>
              <a:t>Changed name to </a:t>
            </a:r>
          </a:p>
          <a:p>
            <a:pPr marL="0" lvl="1" defTabSz="719138">
              <a:spcBef>
                <a:spcPts val="200"/>
              </a:spcBef>
              <a:spcAft>
                <a:spcPts val="600"/>
              </a:spcAft>
              <a:buSzPct val="100000"/>
            </a:pPr>
            <a:r>
              <a:rPr lang="en-GB" sz="3600" dirty="0"/>
              <a:t>International Contoso Building Management</a:t>
            </a:r>
            <a:r>
              <a:rPr lang="en-GB" sz="1600" dirty="0"/>
              <a:t> </a:t>
            </a:r>
          </a:p>
          <a:p>
            <a:pPr marL="0" lvl="1" defTabSz="719138">
              <a:spcBef>
                <a:spcPts val="200"/>
              </a:spcBef>
              <a:spcAft>
                <a:spcPts val="600"/>
              </a:spcAft>
              <a:buSzPct val="100000"/>
            </a:pPr>
            <a:r>
              <a:rPr lang="en-GB" sz="1600" dirty="0"/>
              <a:t>( ICBM )</a:t>
            </a:r>
          </a:p>
          <a:p>
            <a:endParaRPr lang="en-US" sz="3600" dirty="0"/>
          </a:p>
        </p:txBody>
      </p:sp>
      <p:pic>
        <p:nvPicPr>
          <p:cNvPr id="1026" name="Picture 2" descr="ICBM Logo // Universität Oldenburg">
            <a:extLst>
              <a:ext uri="{FF2B5EF4-FFF2-40B4-BE49-F238E27FC236}">
                <a16:creationId xmlns:a16="http://schemas.microsoft.com/office/drawing/2014/main" id="{D137157E-32E4-DFA6-093B-B59E7A710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872" y="1241425"/>
            <a:ext cx="5046453" cy="504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83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hoto of Microsoft">
            <a:extLst>
              <a:ext uri="{FF2B5EF4-FFF2-40B4-BE49-F238E27FC236}">
                <a16:creationId xmlns:a16="http://schemas.microsoft.com/office/drawing/2014/main" id="{76D2E06C-CA67-D721-ABFE-B82857E4A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454" y="705279"/>
            <a:ext cx="2305050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Photo of run.events">
            <a:extLst>
              <a:ext uri="{FF2B5EF4-FFF2-40B4-BE49-F238E27FC236}">
                <a16:creationId xmlns:a16="http://schemas.microsoft.com/office/drawing/2014/main" id="{C6155572-2A0C-04D2-8F59-25A7C475C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913" y="611506"/>
            <a:ext cx="2931259" cy="1538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hoto of AURUM">
            <a:extLst>
              <a:ext uri="{FF2B5EF4-FFF2-40B4-BE49-F238E27FC236}">
                <a16:creationId xmlns:a16="http://schemas.microsoft.com/office/drawing/2014/main" id="{BBB41005-8ADA-C429-3E3F-A8ACD9EE3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952" y="2085853"/>
            <a:ext cx="200025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hoto of AvePoint">
            <a:extLst>
              <a:ext uri="{FF2B5EF4-FFF2-40B4-BE49-F238E27FC236}">
                <a16:creationId xmlns:a16="http://schemas.microsoft.com/office/drawing/2014/main" id="{D4E6B2AD-C5CC-2EF9-5C1A-958AA6427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259" y="1967234"/>
            <a:ext cx="2447596" cy="128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hoto of CoreView">
            <a:extLst>
              <a:ext uri="{FF2B5EF4-FFF2-40B4-BE49-F238E27FC236}">
                <a16:creationId xmlns:a16="http://schemas.microsoft.com/office/drawing/2014/main" id="{5E8E9932-BF15-14B4-1A51-E53366A20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347" y="1833966"/>
            <a:ext cx="2935958" cy="1538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hoto of dox42">
            <a:extLst>
              <a:ext uri="{FF2B5EF4-FFF2-40B4-BE49-F238E27FC236}">
                <a16:creationId xmlns:a16="http://schemas.microsoft.com/office/drawing/2014/main" id="{BA0D5401-19C9-CA4C-D0F2-FC8673E99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515" y="1909181"/>
            <a:ext cx="2101227" cy="110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hoto of EasyLife 365 AG">
            <a:extLst>
              <a:ext uri="{FF2B5EF4-FFF2-40B4-BE49-F238E27FC236}">
                <a16:creationId xmlns:a16="http://schemas.microsoft.com/office/drawing/2014/main" id="{2C193AB7-F847-B3E8-8DE3-C0678F775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783" y="2778475"/>
            <a:ext cx="2696821" cy="141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hoto of Resco">
            <a:extLst>
              <a:ext uri="{FF2B5EF4-FFF2-40B4-BE49-F238E27FC236}">
                <a16:creationId xmlns:a16="http://schemas.microsoft.com/office/drawing/2014/main" id="{9A799F5E-333B-6B44-4003-84F97D545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825" y="2961566"/>
            <a:ext cx="2021420" cy="106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hoto of Veeam">
            <a:extLst>
              <a:ext uri="{FF2B5EF4-FFF2-40B4-BE49-F238E27FC236}">
                <a16:creationId xmlns:a16="http://schemas.microsoft.com/office/drawing/2014/main" id="{A152C877-3E41-3ACC-7BAE-1AEBD10AD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720" y="2998139"/>
            <a:ext cx="1906313" cy="100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0" descr="Photo of adesso SE">
            <a:extLst>
              <a:ext uri="{FF2B5EF4-FFF2-40B4-BE49-F238E27FC236}">
                <a16:creationId xmlns:a16="http://schemas.microsoft.com/office/drawing/2014/main" id="{88B7006F-5DCE-A846-689B-558A0B5D7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800" y="4141798"/>
            <a:ext cx="1943072" cy="102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Photo of Allied Global Technology Services">
            <a:extLst>
              <a:ext uri="{FF2B5EF4-FFF2-40B4-BE49-F238E27FC236}">
                <a16:creationId xmlns:a16="http://schemas.microsoft.com/office/drawing/2014/main" id="{3F905AA3-FB7C-2BFB-BCAD-9A0D34750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872" y="4289434"/>
            <a:ext cx="1380806" cy="72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Photo of Ascent">
            <a:extLst>
              <a:ext uri="{FF2B5EF4-FFF2-40B4-BE49-F238E27FC236}">
                <a16:creationId xmlns:a16="http://schemas.microsoft.com/office/drawing/2014/main" id="{C669EF2B-03CA-C2F6-E798-B1E5FCAC9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100" y="4182202"/>
            <a:ext cx="1829238" cy="95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Photo of BCC">
            <a:extLst>
              <a:ext uri="{FF2B5EF4-FFF2-40B4-BE49-F238E27FC236}">
                <a16:creationId xmlns:a16="http://schemas.microsoft.com/office/drawing/2014/main" id="{61C3EDDC-AA67-FF7A-F1F6-B02C8C01F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909" y="4329106"/>
            <a:ext cx="1133475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Photo of DE-CIX">
            <a:extLst>
              <a:ext uri="{FF2B5EF4-FFF2-40B4-BE49-F238E27FC236}">
                <a16:creationId xmlns:a16="http://schemas.microsoft.com/office/drawing/2014/main" id="{F27E4D79-8E5A-C659-0BBB-078DB82A3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758" y="4214322"/>
            <a:ext cx="1418371" cy="744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Photo of Devoteam">
            <a:extLst>
              <a:ext uri="{FF2B5EF4-FFF2-40B4-BE49-F238E27FC236}">
                <a16:creationId xmlns:a16="http://schemas.microsoft.com/office/drawing/2014/main" id="{910A1353-C0DE-3D68-716C-9C8CF170A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1714" y="4178879"/>
            <a:ext cx="1748095" cy="91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Photo of EmpowerID">
            <a:extLst>
              <a:ext uri="{FF2B5EF4-FFF2-40B4-BE49-F238E27FC236}">
                <a16:creationId xmlns:a16="http://schemas.microsoft.com/office/drawing/2014/main" id="{0521B0D9-8290-3D6C-778D-6013A7A41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86" y="4926539"/>
            <a:ext cx="1860739" cy="97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Photo of FPT Software Europe">
            <a:extLst>
              <a:ext uri="{FF2B5EF4-FFF2-40B4-BE49-F238E27FC236}">
                <a16:creationId xmlns:a16="http://schemas.microsoft.com/office/drawing/2014/main" id="{0CAEFA69-27D5-9DE2-0520-458F81632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794" y="4910079"/>
            <a:ext cx="1860739" cy="97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Photo of glueckkanja">
            <a:extLst>
              <a:ext uri="{FF2B5EF4-FFF2-40B4-BE49-F238E27FC236}">
                <a16:creationId xmlns:a16="http://schemas.microsoft.com/office/drawing/2014/main" id="{64884AFC-7192-B18F-EA00-9EAFC58AC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545" y="4955361"/>
            <a:ext cx="1685925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Photo of Jabra">
            <a:extLst>
              <a:ext uri="{FF2B5EF4-FFF2-40B4-BE49-F238E27FC236}">
                <a16:creationId xmlns:a16="http://schemas.microsoft.com/office/drawing/2014/main" id="{7EDEBEEC-0620-AC3F-5661-054538FFB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207" y="5080210"/>
            <a:ext cx="1178414" cy="61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Photo of Kaspersky">
            <a:extLst>
              <a:ext uri="{FF2B5EF4-FFF2-40B4-BE49-F238E27FC236}">
                <a16:creationId xmlns:a16="http://schemas.microsoft.com/office/drawing/2014/main" id="{CFA9DAE0-FDFC-26C4-454E-6D5426582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561" y="4925406"/>
            <a:ext cx="1748095" cy="9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Photo of Lightning Tools">
            <a:extLst>
              <a:ext uri="{FF2B5EF4-FFF2-40B4-BE49-F238E27FC236}">
                <a16:creationId xmlns:a16="http://schemas.microsoft.com/office/drawing/2014/main" id="{AB21BE3B-66CA-5B9A-3D8C-7374C7A50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325" y="4906883"/>
            <a:ext cx="1914619" cy="100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Photo of Nintex">
            <a:extLst>
              <a:ext uri="{FF2B5EF4-FFF2-40B4-BE49-F238E27FC236}">
                <a16:creationId xmlns:a16="http://schemas.microsoft.com/office/drawing/2014/main" id="{56339D60-5FFE-CAAC-8F7D-E830022F2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71" y="5675459"/>
            <a:ext cx="1682767" cy="88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Photo of Rencore">
            <a:extLst>
              <a:ext uri="{FF2B5EF4-FFF2-40B4-BE49-F238E27FC236}">
                <a16:creationId xmlns:a16="http://schemas.microsoft.com/office/drawing/2014/main" id="{CF445D24-F9E9-C2DD-9A05-3BC9AEEE2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268" y="5716732"/>
            <a:ext cx="1522690" cy="79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Photo of ShareGate">
            <a:extLst>
              <a:ext uri="{FF2B5EF4-FFF2-40B4-BE49-F238E27FC236}">
                <a16:creationId xmlns:a16="http://schemas.microsoft.com/office/drawing/2014/main" id="{D0D8617A-C0FA-60B3-A1B5-86828FB7A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851" y="5657594"/>
            <a:ext cx="1746276" cy="91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Photo of Spot by NetApp">
            <a:extLst>
              <a:ext uri="{FF2B5EF4-FFF2-40B4-BE49-F238E27FC236}">
                <a16:creationId xmlns:a16="http://schemas.microsoft.com/office/drawing/2014/main" id="{95977CB6-6B8D-803B-44FE-A92C4CEB8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674" y="5730205"/>
            <a:ext cx="1615966" cy="84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Photo of SysCloud">
            <a:extLst>
              <a:ext uri="{FF2B5EF4-FFF2-40B4-BE49-F238E27FC236}">
                <a16:creationId xmlns:a16="http://schemas.microsoft.com/office/drawing/2014/main" id="{18387694-256B-65AF-5F80-77F6E487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388" y="5669632"/>
            <a:ext cx="1615968" cy="848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 descr="Photo of Syskit">
            <a:extLst>
              <a:ext uri="{FF2B5EF4-FFF2-40B4-BE49-F238E27FC236}">
                <a16:creationId xmlns:a16="http://schemas.microsoft.com/office/drawing/2014/main" id="{CDE42ADC-6886-87DC-A53D-591F59BB9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296" y="5716732"/>
            <a:ext cx="1510680" cy="79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 descr="Photo of WEBCON">
            <a:extLst>
              <a:ext uri="{FF2B5EF4-FFF2-40B4-BE49-F238E27FC236}">
                <a16:creationId xmlns:a16="http://schemas.microsoft.com/office/drawing/2014/main" id="{AEACC79E-6668-89C1-E97C-D0018F4C4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142" y="5827235"/>
            <a:ext cx="1249712" cy="65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7FF7CE7-0E91-F08F-55C5-6AEC2E8D7B98}"/>
              </a:ext>
            </a:extLst>
          </p:cNvPr>
          <p:cNvCxnSpPr>
            <a:cxnSpLocks/>
          </p:cNvCxnSpPr>
          <p:nvPr/>
        </p:nvCxnSpPr>
        <p:spPr>
          <a:xfrm>
            <a:off x="182880" y="1953323"/>
            <a:ext cx="1169170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B8174EB-BAEB-A228-5E36-110D967D6087}"/>
              </a:ext>
            </a:extLst>
          </p:cNvPr>
          <p:cNvCxnSpPr>
            <a:cxnSpLocks/>
          </p:cNvCxnSpPr>
          <p:nvPr/>
        </p:nvCxnSpPr>
        <p:spPr>
          <a:xfrm>
            <a:off x="182880" y="4165317"/>
            <a:ext cx="11691708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973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0E83819-6396-CFF0-1A0C-CFC2DBEDD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</a:t>
            </a:r>
            <a:r>
              <a:rPr lang="en-US" dirty="0"/>
              <a:t>two</a:t>
            </a:r>
            <a:r>
              <a:rPr lang="da-DK" dirty="0"/>
              <a:t> systems and </a:t>
            </a:r>
            <a:r>
              <a:rPr lang="da-DK" dirty="0" err="1"/>
              <a:t>bringing</a:t>
            </a:r>
            <a:r>
              <a:rPr lang="da-DK" dirty="0"/>
              <a:t> </a:t>
            </a:r>
            <a:r>
              <a:rPr lang="da-DK" dirty="0" err="1"/>
              <a:t>them</a:t>
            </a:r>
            <a:r>
              <a:rPr lang="da-DK" dirty="0"/>
              <a:t> </a:t>
            </a:r>
            <a:r>
              <a:rPr lang="da-DK" dirty="0" err="1"/>
              <a:t>together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B50F7F-36B5-4166-826A-FDB31263EB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US" sz="3200" dirty="0"/>
              <a:t>Assets &amp; Buildings Obligatory Management Baseline</a:t>
            </a:r>
          </a:p>
          <a:p>
            <a:r>
              <a:rPr lang="en-US" dirty="0"/>
              <a:t>(</a:t>
            </a:r>
            <a:r>
              <a:rPr lang="en-US" sz="1100" dirty="0"/>
              <a:t>A.B.O.M.B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E277E95B-C25D-02B7-2973-8C526C33C31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" r="1526"/>
          <a:stretch/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C1EEDB-977C-2FAC-B4B9-3B81A87747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10F3D7B-972B-6AFE-7C79-17DF2751A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Maintenance &amp; Assets Database (MAD)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5816AC50-66B5-61DE-84F6-8972489E55B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7" r="18537"/>
          <a:stretch/>
        </p:blipFill>
        <p:spPr/>
      </p:pic>
    </p:spTree>
    <p:extLst>
      <p:ext uri="{BB962C8B-B14F-4D97-AF65-F5344CB8AC3E}">
        <p14:creationId xmlns:p14="http://schemas.microsoft.com/office/powerpoint/2010/main" val="125313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Looking up view of tall buildings&#10;&#10;Description automatically generated">
            <a:extLst>
              <a:ext uri="{FF2B5EF4-FFF2-40B4-BE49-F238E27FC236}">
                <a16:creationId xmlns:a16="http://schemas.microsoft.com/office/drawing/2014/main" id="{C0CDBBE7-509C-7E59-4B89-59077CCD354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21" b="21921"/>
          <a:stretch>
            <a:fillRect/>
          </a:stretch>
        </p:blipFill>
        <p:spPr>
          <a:xfrm>
            <a:off x="530225" y="444500"/>
            <a:ext cx="10831513" cy="5810250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34398F-DFE2-CB89-6304-DC7AF52EE0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12944" y="698739"/>
            <a:ext cx="4635260" cy="3122764"/>
          </a:xfrm>
          <a:solidFill>
            <a:schemeClr val="tx2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da-DK" sz="4000" dirty="0"/>
              <a:t>Assets &amp; Buildings </a:t>
            </a:r>
            <a:r>
              <a:rPr lang="da-DK" sz="4000" dirty="0" err="1"/>
              <a:t>Obligatory</a:t>
            </a:r>
            <a:r>
              <a:rPr lang="da-DK" sz="4000" dirty="0"/>
              <a:t> Management Baseline</a:t>
            </a:r>
            <a:br>
              <a:rPr lang="da-DK" sz="4000" dirty="0"/>
            </a:br>
            <a:r>
              <a:rPr lang="da-DK" sz="4000" dirty="0"/>
              <a:t>(A.B.O.M.B)</a:t>
            </a:r>
          </a:p>
        </p:txBody>
      </p:sp>
    </p:spTree>
    <p:extLst>
      <p:ext uri="{BB962C8B-B14F-4D97-AF65-F5344CB8AC3E}">
        <p14:creationId xmlns:p14="http://schemas.microsoft.com/office/powerpoint/2010/main" val="1789745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666B121-8F53-6848-3D97-CE73CBCA3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B18C77-36E8-E6B2-EE80-56836C7FC0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AD3387D-A11A-DAE1-4155-986E7DFD7D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377C52-DD5D-CD4C-D16E-2BA0741812A5}"/>
              </a:ext>
            </a:extLst>
          </p:cNvPr>
          <p:cNvSpPr txBox="1"/>
          <p:nvPr/>
        </p:nvSpPr>
        <p:spPr>
          <a:xfrm>
            <a:off x="887920" y="2201641"/>
            <a:ext cx="52625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dirty="0"/>
              <a:t>		</a:t>
            </a:r>
          </a:p>
          <a:p>
            <a:endParaRPr lang="da-DK" sz="3600" dirty="0"/>
          </a:p>
          <a:p>
            <a:endParaRPr lang="en-US" sz="3600" dirty="0"/>
          </a:p>
        </p:txBody>
      </p:sp>
      <p:pic>
        <p:nvPicPr>
          <p:cNvPr id="4" name="Picture 3" descr="A computer screen with text and symbols&#10;&#10;Description automatically generated">
            <a:extLst>
              <a:ext uri="{FF2B5EF4-FFF2-40B4-BE49-F238E27FC236}">
                <a16:creationId xmlns:a16="http://schemas.microsoft.com/office/drawing/2014/main" id="{12EDD16C-A3DB-91C7-FFC2-A2DCCD502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112" y="2205037"/>
            <a:ext cx="886777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87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5D8A2F-21B4-AFBA-0442-7DEF3BDB25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da-DK" sz="7200" dirty="0"/>
              <a:t>DEMO TIME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AC5970-31FE-E849-A00C-F33A169237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14041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0E83819-6396-CFF0-1A0C-CFC2DBEDD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</a:t>
            </a:r>
            <a:r>
              <a:rPr lang="en-US" dirty="0"/>
              <a:t>two</a:t>
            </a:r>
            <a:r>
              <a:rPr lang="da-DK" dirty="0"/>
              <a:t> systems and </a:t>
            </a:r>
            <a:r>
              <a:rPr lang="da-DK" dirty="0" err="1"/>
              <a:t>bringing</a:t>
            </a:r>
            <a:r>
              <a:rPr lang="da-DK" dirty="0"/>
              <a:t> </a:t>
            </a:r>
            <a:r>
              <a:rPr lang="da-DK" dirty="0" err="1"/>
              <a:t>them</a:t>
            </a:r>
            <a:r>
              <a:rPr lang="da-DK" dirty="0"/>
              <a:t> </a:t>
            </a:r>
            <a:r>
              <a:rPr lang="da-DK" dirty="0" err="1"/>
              <a:t>together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B50F7F-36B5-4166-826A-FDB31263EB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Asset &amp; Building Obligatory Management Baseline</a:t>
            </a:r>
          </a:p>
          <a:p>
            <a:r>
              <a:rPr lang="en-US" dirty="0"/>
              <a:t>(</a:t>
            </a:r>
            <a:r>
              <a:rPr lang="en-US" sz="1100" dirty="0"/>
              <a:t>A.B.O.M.B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C1EEDB-977C-2FAC-B4B9-3B81A87747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10F3D7B-972B-6AFE-7C79-17DF2751A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Maintenance &amp; Assets Database (MAD)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273DEC-9DD6-BB0F-051E-23489FF879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8AFEC14-0BFF-FE13-4EC6-0CAFFEDB56D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8" name="Picture 7" descr="A phone and a tablet&#10;&#10;Description automatically generated with medium confidence">
            <a:extLst>
              <a:ext uri="{FF2B5EF4-FFF2-40B4-BE49-F238E27FC236}">
                <a16:creationId xmlns:a16="http://schemas.microsoft.com/office/drawing/2014/main" id="{D7DEA3E7-29B7-3005-F78A-AD1C6FA8B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55" y="126459"/>
            <a:ext cx="95432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2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666B121-8F53-6848-3D97-CE73CBCA3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 when selecting the best solution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B18C77-36E8-E6B2-EE80-56836C7FC0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AD3387D-A11A-DAE1-4155-986E7DFD7D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377C52-DD5D-CD4C-D16E-2BA0741812A5}"/>
              </a:ext>
            </a:extLst>
          </p:cNvPr>
          <p:cNvSpPr txBox="1"/>
          <p:nvPr/>
        </p:nvSpPr>
        <p:spPr>
          <a:xfrm>
            <a:off x="887920" y="2201641"/>
            <a:ext cx="52625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Where is the data coming from?</a:t>
            </a:r>
          </a:p>
        </p:txBody>
      </p:sp>
    </p:spTree>
    <p:extLst>
      <p:ext uri="{BB962C8B-B14F-4D97-AF65-F5344CB8AC3E}">
        <p14:creationId xmlns:p14="http://schemas.microsoft.com/office/powerpoint/2010/main" val="343578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666B121-8F53-6848-3D97-CE73CBCA3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 when selecting the best solution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B18C77-36E8-E6B2-EE80-56836C7FC0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The MAD system is ours and we can use any approach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AD3387D-A11A-DAE1-4155-986E7DFD7D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377C52-DD5D-CD4C-D16E-2BA0741812A5}"/>
              </a:ext>
            </a:extLst>
          </p:cNvPr>
          <p:cNvSpPr txBox="1"/>
          <p:nvPr/>
        </p:nvSpPr>
        <p:spPr>
          <a:xfrm>
            <a:off x="887920" y="2201641"/>
            <a:ext cx="52625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dirty="0" err="1"/>
              <a:t>Inhouse</a:t>
            </a:r>
            <a:r>
              <a:rPr lang="da-DK" sz="3600" dirty="0"/>
              <a:t> ? Go for it</a:t>
            </a:r>
          </a:p>
          <a:p>
            <a:endParaRPr lang="da-DK" sz="3600" dirty="0"/>
          </a:p>
          <a:p>
            <a:endParaRPr lang="da-DK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5478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666B121-8F53-6848-3D97-CE73CBCA3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 when selecting the best solution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B18C77-36E8-E6B2-EE80-56836C7FC0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The MAD system is owned by another department, and we might have to provide and maintain a custom connector or use an out of the box?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AD3387D-A11A-DAE1-4155-986E7DFD7D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377C52-DD5D-CD4C-D16E-2BA0741812A5}"/>
              </a:ext>
            </a:extLst>
          </p:cNvPr>
          <p:cNvSpPr txBox="1"/>
          <p:nvPr/>
        </p:nvSpPr>
        <p:spPr>
          <a:xfrm>
            <a:off x="887920" y="2201641"/>
            <a:ext cx="52625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dirty="0" err="1"/>
              <a:t>Inhouse</a:t>
            </a:r>
            <a:r>
              <a:rPr lang="da-DK" sz="3600" dirty="0"/>
              <a:t> –sort of</a:t>
            </a:r>
          </a:p>
          <a:p>
            <a:endParaRPr lang="da-DK" sz="3600" dirty="0"/>
          </a:p>
          <a:p>
            <a:endParaRPr lang="da-DK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2820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666B121-8F53-6848-3D97-CE73CBCA3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 when selecting the best solution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B18C77-36E8-E6B2-EE80-56836C7FC0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pPr algn="l"/>
            <a:r>
              <a:rPr lang="da-DK" sz="3200" dirty="0"/>
              <a:t>The MAD system is </a:t>
            </a:r>
            <a:r>
              <a:rPr lang="da-DK" sz="3200" dirty="0" err="1"/>
              <a:t>hosted</a:t>
            </a:r>
            <a:r>
              <a:rPr lang="da-DK" sz="3200" dirty="0"/>
              <a:t> and running in </a:t>
            </a:r>
            <a:r>
              <a:rPr lang="da-DK" sz="3200" dirty="0" err="1"/>
              <a:t>our</a:t>
            </a:r>
            <a:r>
              <a:rPr lang="da-DK" sz="3200" dirty="0"/>
              <a:t> </a:t>
            </a:r>
            <a:r>
              <a:rPr lang="da-DK" sz="3200" dirty="0" err="1"/>
              <a:t>environment</a:t>
            </a:r>
            <a:r>
              <a:rPr lang="da-DK" sz="3200" dirty="0"/>
              <a:t> BUT is </a:t>
            </a:r>
            <a:r>
              <a:rPr lang="da-DK" sz="3200" dirty="0" err="1"/>
              <a:t>owned</a:t>
            </a:r>
            <a:r>
              <a:rPr lang="da-DK" sz="3200" dirty="0"/>
              <a:t> and </a:t>
            </a:r>
            <a:r>
              <a:rPr lang="da-DK" sz="3200" dirty="0" err="1"/>
              <a:t>developed</a:t>
            </a:r>
            <a:r>
              <a:rPr lang="da-DK" sz="3200" dirty="0"/>
              <a:t> by a 3rd party </a:t>
            </a:r>
          </a:p>
          <a:p>
            <a:pPr algn="l"/>
            <a:br>
              <a:rPr lang="da-DK" sz="3200" dirty="0"/>
            </a:br>
            <a:r>
              <a:rPr lang="da-DK" sz="3200" dirty="0" err="1"/>
              <a:t>Similar</a:t>
            </a:r>
            <a:r>
              <a:rPr lang="da-DK" sz="3200" dirty="0"/>
              <a:t> to </a:t>
            </a:r>
            <a:r>
              <a:rPr lang="da-DK" sz="3200" dirty="0" err="1"/>
              <a:t>using</a:t>
            </a:r>
            <a:r>
              <a:rPr lang="da-DK" sz="3200" dirty="0"/>
              <a:t> SharePoint On </a:t>
            </a:r>
            <a:r>
              <a:rPr lang="da-DK" sz="3200" dirty="0" err="1"/>
              <a:t>Premises</a:t>
            </a:r>
            <a:r>
              <a:rPr lang="da-DK" sz="3200" dirty="0"/>
              <a:t> databases, it *</a:t>
            </a:r>
            <a:r>
              <a:rPr lang="da-DK" sz="3200" dirty="0" err="1"/>
              <a:t>might</a:t>
            </a:r>
            <a:r>
              <a:rPr lang="da-DK" sz="3200" dirty="0"/>
              <a:t>* </a:t>
            </a:r>
            <a:r>
              <a:rPr lang="da-DK" sz="3200" dirty="0" err="1"/>
              <a:t>change</a:t>
            </a:r>
            <a:r>
              <a:rPr lang="da-DK" sz="3200" dirty="0"/>
              <a:t> with the </a:t>
            </a:r>
            <a:r>
              <a:rPr lang="da-DK" sz="3200" dirty="0" err="1"/>
              <a:t>next</a:t>
            </a:r>
            <a:r>
              <a:rPr lang="da-DK" sz="3200" dirty="0"/>
              <a:t> patch !!!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AD3387D-A11A-DAE1-4155-986E7DFD7D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377C52-DD5D-CD4C-D16E-2BA0741812A5}"/>
              </a:ext>
            </a:extLst>
          </p:cNvPr>
          <p:cNvSpPr txBox="1"/>
          <p:nvPr/>
        </p:nvSpPr>
        <p:spPr>
          <a:xfrm>
            <a:off x="887920" y="2201641"/>
            <a:ext cx="52625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dirty="0" err="1"/>
              <a:t>Inhouse</a:t>
            </a:r>
            <a:r>
              <a:rPr lang="da-DK" sz="3600" dirty="0"/>
              <a:t> –sort of</a:t>
            </a:r>
          </a:p>
          <a:p>
            <a:endParaRPr lang="da-DK" sz="3600" dirty="0"/>
          </a:p>
          <a:p>
            <a:endParaRPr lang="da-DK" sz="3600" dirty="0"/>
          </a:p>
          <a:p>
            <a:endParaRPr lang="en-US" sz="3600" dirty="0"/>
          </a:p>
        </p:txBody>
      </p:sp>
      <p:pic>
        <p:nvPicPr>
          <p:cNvPr id="1026" name="Picture 2" descr="How New CGI Brought Reality to the Beasts in 'House of the Dragon' | WIRED">
            <a:extLst>
              <a:ext uri="{FF2B5EF4-FFF2-40B4-BE49-F238E27FC236}">
                <a16:creationId xmlns:a16="http://schemas.microsoft.com/office/drawing/2014/main" id="{2E2D16E7-B4DD-3815-CEC7-03BBAEE4B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920" y="3749235"/>
            <a:ext cx="5087662" cy="286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4923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E474A-01C5-65C9-B33E-7FF109C39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E46F98-A132-0F4E-3D0E-BC364761C6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da-DK" sz="1800" dirty="0"/>
              <a:t>3rd Part but </a:t>
            </a:r>
            <a:r>
              <a:rPr lang="da-DK" sz="1800" dirty="0" err="1"/>
              <a:t>having</a:t>
            </a:r>
            <a:r>
              <a:rPr lang="da-DK" sz="1800" dirty="0"/>
              <a:t> an Enterprise agreement (</a:t>
            </a:r>
            <a:r>
              <a:rPr lang="da-DK" sz="1800" dirty="0" err="1"/>
              <a:t>free</a:t>
            </a:r>
            <a:r>
              <a:rPr lang="da-DK" sz="1800" dirty="0"/>
              <a:t> </a:t>
            </a:r>
            <a:r>
              <a:rPr lang="da-DK" sz="1800" dirty="0" err="1"/>
              <a:t>seats</a:t>
            </a:r>
            <a:r>
              <a:rPr lang="da-DK" sz="1800" dirty="0"/>
              <a:t>)</a:t>
            </a:r>
            <a:br>
              <a:rPr lang="da-DK" sz="1800" dirty="0"/>
            </a:br>
            <a:r>
              <a:rPr lang="da-DK" sz="1800" dirty="0"/>
              <a:t>Go for it</a:t>
            </a:r>
          </a:p>
          <a:p>
            <a:pPr algn="l"/>
            <a:endParaRPr lang="da-DK" dirty="0"/>
          </a:p>
          <a:p>
            <a:pPr algn="l"/>
            <a:endParaRPr lang="da-DK" dirty="0"/>
          </a:p>
          <a:p>
            <a:pPr algn="l"/>
            <a:r>
              <a:rPr lang="da-DK" sz="1800" dirty="0"/>
              <a:t>3rd Part (paying per </a:t>
            </a:r>
            <a:r>
              <a:rPr lang="da-DK" sz="1800" dirty="0" err="1"/>
              <a:t>seat</a:t>
            </a:r>
            <a:r>
              <a:rPr lang="da-DK" sz="1800" dirty="0"/>
              <a:t>) </a:t>
            </a:r>
          </a:p>
          <a:p>
            <a:pPr algn="l"/>
            <a:r>
              <a:rPr lang="da-DK" sz="1800" dirty="0"/>
              <a:t>Warning, </a:t>
            </a:r>
            <a:r>
              <a:rPr lang="da-DK" sz="1800" dirty="0" err="1"/>
              <a:t>here</a:t>
            </a:r>
            <a:r>
              <a:rPr lang="da-DK" sz="1800" dirty="0"/>
              <a:t> </a:t>
            </a:r>
            <a:r>
              <a:rPr lang="da-DK" sz="1800" dirty="0" err="1"/>
              <a:t>be</a:t>
            </a:r>
            <a:r>
              <a:rPr lang="da-DK" sz="1800" dirty="0"/>
              <a:t> monsters</a:t>
            </a:r>
            <a:endParaRPr lang="da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2F1CB7E-ACA0-6576-1D2C-37AF3C8F77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3120" y="2236751"/>
            <a:ext cx="3712210" cy="2252345"/>
          </a:xfrm>
        </p:spPr>
        <p:txBody>
          <a:bodyPr>
            <a:normAutofit fontScale="92500" lnSpcReduction="20000"/>
          </a:bodyPr>
          <a:lstStyle/>
          <a:p>
            <a:endParaRPr lang="da-DK" dirty="0"/>
          </a:p>
          <a:p>
            <a:pPr marL="0" indent="0">
              <a:buNone/>
            </a:pPr>
            <a:r>
              <a:rPr lang="da-DK" sz="4800" dirty="0"/>
              <a:t>3rd party – </a:t>
            </a:r>
          </a:p>
          <a:p>
            <a:pPr marL="0" indent="0">
              <a:buNone/>
            </a:pPr>
            <a:endParaRPr lang="da-DK" sz="4800" dirty="0"/>
          </a:p>
          <a:p>
            <a:pPr marL="0" indent="0">
              <a:buNone/>
            </a:pPr>
            <a:r>
              <a:rPr lang="da-DK" sz="4800" dirty="0"/>
              <a:t>legal issues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296153-1886-84E7-1DF4-24CC1C3BCE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C0EA61-8EEF-8C1D-9020-35DF957BA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480" y="3994747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12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ox with text and pictures of a video game&#10;&#10;Description automatically generated">
            <a:extLst>
              <a:ext uri="{FF2B5EF4-FFF2-40B4-BE49-F238E27FC236}">
                <a16:creationId xmlns:a16="http://schemas.microsoft.com/office/drawing/2014/main" id="{35A41236-0C3F-1ADB-F5B3-AD374A25C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897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666B121-8F53-6848-3D97-CE73CBCA3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 when selecting the best solution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B18C77-36E8-E6B2-EE80-56836C7FC0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62500" lnSpcReduction="20000"/>
          </a:bodyPr>
          <a:lstStyle/>
          <a:p>
            <a:pPr algn="l"/>
            <a:r>
              <a:rPr lang="da-DK" sz="3200" dirty="0"/>
              <a:t>The MAD system is </a:t>
            </a:r>
            <a:r>
              <a:rPr lang="da-DK" sz="3200" dirty="0" err="1"/>
              <a:t>hosted</a:t>
            </a:r>
            <a:r>
              <a:rPr lang="da-DK" sz="3200" dirty="0"/>
              <a:t> and running in </a:t>
            </a:r>
            <a:r>
              <a:rPr lang="da-DK" sz="3200" b="1" dirty="0" err="1"/>
              <a:t>outside</a:t>
            </a:r>
            <a:r>
              <a:rPr lang="da-DK" sz="3200" b="1" dirty="0"/>
              <a:t> </a:t>
            </a:r>
            <a:r>
              <a:rPr lang="da-DK" sz="3200" dirty="0" err="1"/>
              <a:t>our</a:t>
            </a:r>
            <a:r>
              <a:rPr lang="da-DK" sz="3200" dirty="0"/>
              <a:t> </a:t>
            </a:r>
            <a:r>
              <a:rPr lang="da-DK" sz="3200" dirty="0" err="1"/>
              <a:t>environment</a:t>
            </a:r>
            <a:r>
              <a:rPr lang="da-DK" sz="3200" dirty="0"/>
              <a:t>.</a:t>
            </a:r>
          </a:p>
          <a:p>
            <a:pPr algn="l"/>
            <a:endParaRPr lang="da-DK" sz="3200" dirty="0"/>
          </a:p>
          <a:p>
            <a:pPr algn="l"/>
            <a:r>
              <a:rPr lang="da-DK" sz="3200" dirty="0"/>
              <a:t>3rd Part but </a:t>
            </a:r>
            <a:r>
              <a:rPr lang="da-DK" sz="3200" dirty="0" err="1"/>
              <a:t>having</a:t>
            </a:r>
            <a:r>
              <a:rPr lang="da-DK" sz="3200" dirty="0"/>
              <a:t> an Enterprise agreement (</a:t>
            </a:r>
            <a:r>
              <a:rPr lang="da-DK" sz="3200" dirty="0" err="1"/>
              <a:t>free</a:t>
            </a:r>
            <a:r>
              <a:rPr lang="da-DK" sz="3200" dirty="0"/>
              <a:t> </a:t>
            </a:r>
            <a:r>
              <a:rPr lang="da-DK" sz="3200" dirty="0" err="1"/>
              <a:t>seats</a:t>
            </a:r>
            <a:r>
              <a:rPr lang="da-DK" sz="3200" dirty="0"/>
              <a:t>)</a:t>
            </a:r>
            <a:br>
              <a:rPr lang="da-DK" sz="3200" dirty="0"/>
            </a:br>
            <a:r>
              <a:rPr lang="da-DK" sz="3200" dirty="0"/>
              <a:t>Go for it</a:t>
            </a:r>
          </a:p>
          <a:p>
            <a:pPr algn="l"/>
            <a:endParaRPr lang="da-DK" sz="3200" dirty="0"/>
          </a:p>
          <a:p>
            <a:pPr algn="l"/>
            <a:r>
              <a:rPr lang="da-DK" sz="3200" dirty="0"/>
              <a:t>3rd Part (paying per </a:t>
            </a:r>
            <a:r>
              <a:rPr lang="da-DK" sz="3200" dirty="0" err="1"/>
              <a:t>seat</a:t>
            </a:r>
            <a:r>
              <a:rPr lang="da-DK" sz="3200" dirty="0"/>
              <a:t>) </a:t>
            </a:r>
          </a:p>
          <a:p>
            <a:pPr algn="l"/>
            <a:r>
              <a:rPr lang="da-DK" sz="3200" dirty="0"/>
              <a:t>Warning, </a:t>
            </a:r>
            <a:r>
              <a:rPr lang="da-DK" sz="3200" dirty="0" err="1"/>
              <a:t>here</a:t>
            </a:r>
            <a:r>
              <a:rPr lang="da-DK" sz="3200" dirty="0"/>
              <a:t> </a:t>
            </a:r>
            <a:r>
              <a:rPr lang="da-DK" sz="3200" dirty="0" err="1"/>
              <a:t>be</a:t>
            </a:r>
            <a:r>
              <a:rPr lang="da-DK" sz="3200" dirty="0"/>
              <a:t> monsters</a:t>
            </a:r>
          </a:p>
          <a:p>
            <a:pPr algn="l"/>
            <a:endParaRPr lang="da-DK" sz="3200" dirty="0"/>
          </a:p>
          <a:p>
            <a:pPr algn="l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AD3387D-A11A-DAE1-4155-986E7DFD7D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377C52-DD5D-CD4C-D16E-2BA0741812A5}"/>
              </a:ext>
            </a:extLst>
          </p:cNvPr>
          <p:cNvSpPr txBox="1"/>
          <p:nvPr/>
        </p:nvSpPr>
        <p:spPr>
          <a:xfrm>
            <a:off x="887920" y="2201641"/>
            <a:ext cx="52625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dirty="0"/>
              <a:t>3rd party / SAAS</a:t>
            </a:r>
          </a:p>
          <a:p>
            <a:endParaRPr lang="da-DK" sz="3600" dirty="0"/>
          </a:p>
          <a:p>
            <a:endParaRPr lang="da-DK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2499764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5D8A2F-21B4-AFBA-0442-7DEF3BDB25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da-DK" sz="7200" dirty="0"/>
              <a:t>DEMO TIME</a:t>
            </a:r>
          </a:p>
          <a:p>
            <a:endParaRPr lang="da-DK" sz="7200" dirty="0"/>
          </a:p>
          <a:p>
            <a:r>
              <a:rPr lang="da-DK" sz="4400" dirty="0"/>
              <a:t>The Azure SQL </a:t>
            </a:r>
            <a:r>
              <a:rPr lang="da-DK" sz="4400" dirty="0" err="1"/>
              <a:t>based</a:t>
            </a:r>
            <a:r>
              <a:rPr lang="da-DK" sz="4400" dirty="0"/>
              <a:t> approach</a:t>
            </a:r>
          </a:p>
          <a:p>
            <a:r>
              <a:rPr lang="da-DK" sz="7200" dirty="0" err="1"/>
              <a:t>Why</a:t>
            </a:r>
            <a:r>
              <a:rPr lang="da-DK" sz="7200" dirty="0"/>
              <a:t> Azure SQL?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AC5970-31FE-E849-A00C-F33A169237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98787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6ACCA-4979-528C-A54C-280507B91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Integrate</a:t>
            </a:r>
            <a:r>
              <a:rPr lang="da-DK" dirty="0"/>
              <a:t> with 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EB4F5B-64D5-B424-50FF-EF269AD2A7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l"/>
            <a:r>
              <a:rPr lang="da-DK" sz="4000" dirty="0" err="1"/>
              <a:t>Available</a:t>
            </a:r>
            <a:r>
              <a:rPr lang="da-DK" sz="4000" dirty="0"/>
              <a:t> in Microsoft Search</a:t>
            </a:r>
          </a:p>
          <a:p>
            <a:pPr algn="l"/>
            <a:r>
              <a:rPr lang="da-DK" sz="4000" dirty="0"/>
              <a:t>”All” and </a:t>
            </a:r>
            <a:r>
              <a:rPr lang="da-DK" sz="4000" dirty="0" err="1"/>
              <a:t>custom</a:t>
            </a:r>
            <a:r>
              <a:rPr lang="da-DK" sz="4000" dirty="0"/>
              <a:t> tab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B90812-C6FD-E880-ACB8-556ACF2C7D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2050" name="Picture 2" descr="Recording of our Webinar on Microsoft Search – Vignesh's SharePoint Thoughts">
            <a:extLst>
              <a:ext uri="{FF2B5EF4-FFF2-40B4-BE49-F238E27FC236}">
                <a16:creationId xmlns:a16="http://schemas.microsoft.com/office/drawing/2014/main" id="{E6A2A6A6-8F86-D9CD-8D3E-7DF442B6E325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2" r="4542"/>
          <a:stretch>
            <a:fillRect/>
          </a:stretch>
        </p:blipFill>
        <p:spPr bwMode="auto">
          <a:xfrm>
            <a:off x="841248" y="1984374"/>
            <a:ext cx="5605272" cy="340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61478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6ACCA-4979-528C-A54C-280507B91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B90812-C6FD-E880-ACB8-556ACF2C7D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5DC7A76-AFBF-C2B8-ADA6-D85F931D80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C0F60C-25D2-62C2-87F7-FC2DD1403F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F4FBF5-A084-2433-E4EF-61461F10D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293" y="647065"/>
            <a:ext cx="5675709" cy="525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430726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6ACCA-4979-528C-A54C-280507B91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Integrate</a:t>
            </a:r>
            <a:r>
              <a:rPr lang="da-DK" dirty="0"/>
              <a:t> with </a:t>
            </a:r>
            <a:r>
              <a:rPr lang="da-DK" dirty="0" err="1"/>
              <a:t>PnP</a:t>
            </a:r>
            <a:r>
              <a:rPr lang="da-DK" dirty="0"/>
              <a:t> Modern 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EB4F5B-64D5-B424-50FF-EF269AD2A7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l"/>
            <a:endParaRPr lang="da-DK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B90812-C6FD-E880-ACB8-556ACF2C7D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9" name="Picture Placeholder 8" descr="A person sitting in chairs with a computer and a tablet with graphs and charts&#10;&#10;Description automatically generated">
            <a:extLst>
              <a:ext uri="{FF2B5EF4-FFF2-40B4-BE49-F238E27FC236}">
                <a16:creationId xmlns:a16="http://schemas.microsoft.com/office/drawing/2014/main" id="{75436F9D-FF5B-F762-D225-68722B23C0A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5" r="7555"/>
          <a:stretch>
            <a:fillRect/>
          </a:stretch>
        </p:blipFill>
        <p:spPr>
          <a:xfrm>
            <a:off x="833120" y="1984375"/>
            <a:ext cx="5220970" cy="3167770"/>
          </a:xfrm>
        </p:spPr>
      </p:pic>
    </p:spTree>
    <p:extLst>
      <p:ext uri="{BB962C8B-B14F-4D97-AF65-F5344CB8AC3E}">
        <p14:creationId xmlns:p14="http://schemas.microsoft.com/office/powerpoint/2010/main" val="3560897600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6ACCA-4979-528C-A54C-280507B91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EB4F5B-64D5-B424-50FF-EF269AD2A7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l"/>
            <a:r>
              <a:rPr lang="da-DK" sz="4000" dirty="0"/>
              <a:t>So </a:t>
            </a:r>
            <a:r>
              <a:rPr lang="da-DK" sz="4000" dirty="0" err="1"/>
              <a:t>which</a:t>
            </a:r>
            <a:r>
              <a:rPr lang="da-DK" sz="4000" dirty="0"/>
              <a:t> solution did the </a:t>
            </a:r>
            <a:r>
              <a:rPr lang="da-DK" sz="4000" dirty="0" err="1"/>
              <a:t>customer</a:t>
            </a:r>
            <a:r>
              <a:rPr lang="da-DK" sz="4000" dirty="0"/>
              <a:t> </a:t>
            </a:r>
            <a:r>
              <a:rPr lang="da-DK" sz="4000" dirty="0" err="1"/>
              <a:t>pick</a:t>
            </a:r>
            <a:r>
              <a:rPr lang="da-DK" sz="4000" dirty="0"/>
              <a:t> 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B90812-C6FD-E880-ACB8-556ACF2C7D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6" name="Picture Placeholder 5" descr="Yellow question mark">
            <a:extLst>
              <a:ext uri="{FF2B5EF4-FFF2-40B4-BE49-F238E27FC236}">
                <a16:creationId xmlns:a16="http://schemas.microsoft.com/office/drawing/2014/main" id="{77C9BE4C-FEA2-B01A-C8C7-6EBA4C9B984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l="542" r="542"/>
          <a:stretch/>
        </p:blipFill>
        <p:spPr>
          <a:xfrm>
            <a:off x="188657" y="2046969"/>
            <a:ext cx="6156462" cy="4250313"/>
          </a:xfrm>
          <a:prstGeom prst="roundRect">
            <a:avLst>
              <a:gd name="adj" fmla="val 2447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552759444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5D8A2F-21B4-AFBA-0442-7DEF3BDB25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da-DK" sz="8800" dirty="0"/>
              <a:t>A business case </a:t>
            </a:r>
            <a:r>
              <a:rPr lang="da-DK" sz="8800" dirty="0" err="1"/>
              <a:t>that</a:t>
            </a:r>
            <a:r>
              <a:rPr lang="da-DK" sz="8800" dirty="0"/>
              <a:t> </a:t>
            </a:r>
            <a:r>
              <a:rPr lang="da-DK" sz="8800" dirty="0" err="1"/>
              <a:t>doesn’t</a:t>
            </a:r>
            <a:r>
              <a:rPr lang="da-DK" sz="8800" dirty="0"/>
              <a:t> fly</a:t>
            </a:r>
            <a:endParaRPr lang="da-DK" sz="7200" dirty="0"/>
          </a:p>
        </p:txBody>
      </p:sp>
      <p:pic>
        <p:nvPicPr>
          <p:cNvPr id="4" name="Picture Placeholder 3" descr="Financial loss illustration">
            <a:extLst>
              <a:ext uri="{FF2B5EF4-FFF2-40B4-BE49-F238E27FC236}">
                <a16:creationId xmlns:a16="http://schemas.microsoft.com/office/drawing/2014/main" id="{FD82B105-76CF-5CA1-E25C-4DCFA4528EE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4" r="18924"/>
          <a:stretch/>
        </p:blipFill>
        <p:spPr>
          <a:xfrm>
            <a:off x="5960853" y="444500"/>
            <a:ext cx="5767597" cy="5863279"/>
          </a:xfrm>
          <a:prstGeom prst="roundRect">
            <a:avLst>
              <a:gd name="adj" fmla="val 2447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1751696463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5D8A2F-21B4-AFBA-0442-7DEF3BDB25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da-DK" sz="7200" dirty="0"/>
              <a:t>Back to the </a:t>
            </a:r>
            <a:r>
              <a:rPr lang="da-DK" sz="7200" dirty="0" err="1"/>
              <a:t>drawing</a:t>
            </a:r>
            <a:r>
              <a:rPr lang="da-DK" sz="7200" dirty="0"/>
              <a:t> board, </a:t>
            </a:r>
            <a:r>
              <a:rPr lang="da-DK" sz="7200" dirty="0" err="1"/>
              <a:t>bypassing</a:t>
            </a:r>
            <a:r>
              <a:rPr lang="da-DK" sz="7200" dirty="0"/>
              <a:t> Graph Connector</a:t>
            </a:r>
          </a:p>
        </p:txBody>
      </p:sp>
      <p:pic>
        <p:nvPicPr>
          <p:cNvPr id="7" name="Video 6" descr="Maths And Science Formulae">
            <a:extLst>
              <a:ext uri="{FF2B5EF4-FFF2-40B4-BE49-F238E27FC236}">
                <a16:creationId xmlns:a16="http://schemas.microsoft.com/office/drawing/2014/main" id="{08109C90-1250-90B1-A2DE-AB9C3E5835B5}"/>
              </a:ext>
            </a:extLst>
          </p:cNvPr>
          <p:cNvPicPr>
            <a:picLocks noGrp="1" noChangeAspect="1"/>
          </p:cNvPicPr>
          <p:nvPr>
            <p:ph type="pic"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2334" r="22334"/>
          <a:stretch/>
        </p:blipFill>
        <p:spPr>
          <a:xfrm>
            <a:off x="7039155" y="871268"/>
            <a:ext cx="4826933" cy="4907010"/>
          </a:xfrm>
          <a:prstGeom prst="roundRect">
            <a:avLst>
              <a:gd name="adj" fmla="val 2447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238237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power supply&#10;&#10;Description automatically generated with medium confidence">
            <a:extLst>
              <a:ext uri="{FF2B5EF4-FFF2-40B4-BE49-F238E27FC236}">
                <a16:creationId xmlns:a16="http://schemas.microsoft.com/office/drawing/2014/main" id="{4D0A9D1F-804C-5528-6F78-E5ED35A71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379387"/>
            <a:ext cx="10905066" cy="209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869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F6EF2C0C-C17A-7023-34DB-081C1FE0EC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2633502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90055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EDA0885-1814-0E88-B226-610205A35FE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79" b="23279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6C5819-B4D3-929E-D1C4-04E5558660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So why are you here?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62F95C9-3C2F-EEDB-8E72-9F430C9B82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9211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5D8A2F-21B4-AFBA-0442-7DEF3BDB25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da-DK" sz="7200" dirty="0"/>
              <a:t>DEMO TIME</a:t>
            </a:r>
          </a:p>
          <a:p>
            <a:endParaRPr lang="da-DK" sz="7200" dirty="0"/>
          </a:p>
          <a:p>
            <a:r>
              <a:rPr lang="da-DK" sz="4400" dirty="0"/>
              <a:t>Final </a:t>
            </a:r>
            <a:r>
              <a:rPr lang="da-DK" sz="4400" dirty="0" err="1"/>
              <a:t>result</a:t>
            </a:r>
            <a:endParaRPr lang="da-DK" sz="72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AC5970-31FE-E849-A00C-F33A169237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746121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6" descr="Magnifying glass and question mark">
            <a:extLst>
              <a:ext uri="{FF2B5EF4-FFF2-40B4-BE49-F238E27FC236}">
                <a16:creationId xmlns:a16="http://schemas.microsoft.com/office/drawing/2014/main" id="{B8507A4E-E19E-EB4B-DAFD-DD778C7D3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0" r="24584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E2889A-52F1-74E2-4F8F-311EB6B17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latin typeface="+mj-lt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299024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DE3E0AC-318F-B4BF-AE93-93CBB97019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0352" y="445008"/>
            <a:ext cx="6632448" cy="3948572"/>
          </a:xfrm>
        </p:spPr>
        <p:txBody>
          <a:bodyPr>
            <a:normAutofit/>
          </a:bodyPr>
          <a:lstStyle/>
          <a:p>
            <a:r>
              <a:rPr lang="en-US" sz="6000" dirty="0"/>
              <a:t>THANK YOU, </a:t>
            </a:r>
            <a:br>
              <a:rPr lang="en-US" sz="6000" dirty="0"/>
            </a:br>
            <a:r>
              <a:rPr lang="en-US" sz="5400" dirty="0"/>
              <a:t>YOU ARE AWESOME</a:t>
            </a:r>
            <a:r>
              <a:rPr lang="en-US" sz="4000" dirty="0"/>
              <a:t> ❤️</a:t>
            </a:r>
            <a:r>
              <a:rPr lang="en-US" sz="6000" dirty="0"/>
              <a:t> </a:t>
            </a:r>
          </a:p>
          <a:p>
            <a:endParaRPr lang="en-US" sz="6000" dirty="0"/>
          </a:p>
          <a:p>
            <a:r>
              <a:rPr lang="en-US" sz="4000" dirty="0"/>
              <a:t>PLEASE RATE THIS SESSION IN THE MOBILE APP.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DAE17AB6-DAD7-8C90-2FC8-2872D47C861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1" r="17201"/>
          <a:stretch/>
        </p:blipFill>
        <p:spPr/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D93E67-79D8-5351-834F-C3857407ED6C}"/>
              </a:ext>
            </a:extLst>
          </p:cNvPr>
          <p:cNvSpPr txBox="1"/>
          <p:nvPr/>
        </p:nvSpPr>
        <p:spPr>
          <a:xfrm>
            <a:off x="530352" y="4438184"/>
            <a:ext cx="6556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+mj-lt"/>
              </a:rPr>
              <a:t>Wanna know more, follow me on X (@kasperbolarsen) , LinkedIn or my blog (https://www.m365thinking.com/blog)</a:t>
            </a:r>
          </a:p>
          <a:p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7558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A9448-D736-8719-26B5-2A7EA227E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634C8-3C8C-8930-C139-03DFE7A4E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sz="7000" dirty="0"/>
              <a:t>General intro to Graph Connectors</a:t>
            </a:r>
          </a:p>
          <a:p>
            <a:r>
              <a:rPr lang="en-US" sz="7000" dirty="0"/>
              <a:t>PnP Modern Search – when to use and when NOT to use</a:t>
            </a:r>
          </a:p>
          <a:p>
            <a:r>
              <a:rPr lang="en-US" sz="7000" dirty="0"/>
              <a:t>Non-technical factors when selecting the solution design</a:t>
            </a:r>
          </a:p>
          <a:p>
            <a:r>
              <a:rPr lang="en-US" sz="7000" dirty="0"/>
              <a:t>Setting up the solution</a:t>
            </a:r>
          </a:p>
          <a:p>
            <a:endParaRPr lang="en-US" sz="4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4000" dirty="0"/>
              <a:t>And finally, a surprise</a:t>
            </a:r>
          </a:p>
        </p:txBody>
      </p:sp>
    </p:spTree>
    <p:extLst>
      <p:ext uri="{BB962C8B-B14F-4D97-AF65-F5344CB8AC3E}">
        <p14:creationId xmlns:p14="http://schemas.microsoft.com/office/powerpoint/2010/main" val="299033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5D8A2F-21B4-AFBA-0442-7DEF3BDB25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da-DK" sz="9600" dirty="0"/>
              <a:t>Definitions – Graph Connectors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AC5970-31FE-E849-A00C-F33A169237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9453128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666B121-8F53-6848-3D97-CE73CBCA3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bring 3</a:t>
            </a:r>
            <a:r>
              <a:rPr lang="en-US" baseline="30000" dirty="0"/>
              <a:t>rd</a:t>
            </a:r>
            <a:r>
              <a:rPr lang="en-US" dirty="0"/>
              <a:t> party data into M365?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B18C77-36E8-E6B2-EE80-56836C7FC0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US" sz="3200" dirty="0"/>
              <a:t>Nothing new – </a:t>
            </a:r>
          </a:p>
          <a:p>
            <a:pPr algn="l"/>
            <a:r>
              <a:rPr lang="en-US" sz="3200" dirty="0"/>
              <a:t>Business Connectivity Services (retired 2023+)</a:t>
            </a:r>
          </a:p>
          <a:p>
            <a:pPr algn="l"/>
            <a:r>
              <a:rPr lang="en-US" sz="3200" dirty="0"/>
              <a:t>Business Data Connectivity </a:t>
            </a:r>
          </a:p>
          <a:p>
            <a:pPr algn="l"/>
            <a:r>
              <a:rPr lang="en-US" sz="3200" dirty="0"/>
              <a:t>Business Data Catalog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AD3387D-A11A-DAE1-4155-986E7DFD7D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377C52-DD5D-CD4C-D16E-2BA0741812A5}"/>
              </a:ext>
            </a:extLst>
          </p:cNvPr>
          <p:cNvSpPr txBox="1"/>
          <p:nvPr/>
        </p:nvSpPr>
        <p:spPr>
          <a:xfrm>
            <a:off x="887920" y="2201641"/>
            <a:ext cx="52625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dirty="0"/>
              <a:t>Graph Connectors – </a:t>
            </a:r>
            <a:r>
              <a:rPr lang="da-DK" sz="3600" dirty="0" err="1"/>
              <a:t>some</a:t>
            </a:r>
            <a:r>
              <a:rPr lang="da-DK" sz="3600" dirty="0"/>
              <a:t> </a:t>
            </a:r>
            <a:r>
              <a:rPr lang="da-DK" sz="3600" dirty="0" err="1"/>
              <a:t>background</a:t>
            </a:r>
            <a:endParaRPr lang="da-DK" sz="3600" dirty="0"/>
          </a:p>
          <a:p>
            <a:endParaRPr lang="da-DK" sz="3600" dirty="0"/>
          </a:p>
          <a:p>
            <a:endParaRPr lang="da-DK" sz="3600" dirty="0"/>
          </a:p>
          <a:p>
            <a:endParaRPr lang="en-US" sz="3600" dirty="0"/>
          </a:p>
        </p:txBody>
      </p:sp>
      <p:pic>
        <p:nvPicPr>
          <p:cNvPr id="3" name="Picture 2" descr="A group of icons on a white background&#10;&#10;Description automatically generated">
            <a:extLst>
              <a:ext uri="{FF2B5EF4-FFF2-40B4-BE49-F238E27FC236}">
                <a16:creationId xmlns:a16="http://schemas.microsoft.com/office/drawing/2014/main" id="{EE51A359-81D7-A0ED-5B36-399948739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168" y="3662837"/>
            <a:ext cx="3336043" cy="293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3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666B121-8F53-6848-3D97-CE73CBCA3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bring 3</a:t>
            </a:r>
            <a:r>
              <a:rPr lang="en-US" baseline="30000" dirty="0"/>
              <a:t>rd</a:t>
            </a:r>
            <a:r>
              <a:rPr lang="en-US" dirty="0"/>
              <a:t> party data into M365?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B18C77-36E8-E6B2-EE80-56836C7FC0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AD3387D-A11A-DAE1-4155-986E7DFD7D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377C52-DD5D-CD4C-D16E-2BA0741812A5}"/>
              </a:ext>
            </a:extLst>
          </p:cNvPr>
          <p:cNvSpPr txBox="1"/>
          <p:nvPr/>
        </p:nvSpPr>
        <p:spPr>
          <a:xfrm>
            <a:off x="887920" y="2201641"/>
            <a:ext cx="52625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dirty="0"/>
              <a:t>		</a:t>
            </a:r>
          </a:p>
          <a:p>
            <a:endParaRPr lang="da-DK" sz="3600" dirty="0"/>
          </a:p>
          <a:p>
            <a:endParaRPr lang="en-US" sz="3600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816EADC3-BE2A-8CCC-5EDB-41ACB4D5D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62" y="1431131"/>
            <a:ext cx="1027747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8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666B121-8F53-6848-3D97-CE73CBCA3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bring 3</a:t>
            </a:r>
            <a:r>
              <a:rPr lang="en-US" baseline="30000" dirty="0"/>
              <a:t>rd</a:t>
            </a:r>
            <a:r>
              <a:rPr lang="en-US" dirty="0"/>
              <a:t> party data into M365?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B18C77-36E8-E6B2-EE80-56836C7FC0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AD3387D-A11A-DAE1-4155-986E7DFD7D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377C52-DD5D-CD4C-D16E-2BA0741812A5}"/>
              </a:ext>
            </a:extLst>
          </p:cNvPr>
          <p:cNvSpPr txBox="1"/>
          <p:nvPr/>
        </p:nvSpPr>
        <p:spPr>
          <a:xfrm>
            <a:off x="887920" y="2201641"/>
            <a:ext cx="52625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dirty="0"/>
              <a:t>		</a:t>
            </a:r>
          </a:p>
          <a:p>
            <a:endParaRPr lang="da-DK" sz="3600" dirty="0"/>
          </a:p>
          <a:p>
            <a:endParaRPr lang="en-US" sz="3600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79E153EB-4CDD-6113-28A1-47BF168F7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67" y="1717548"/>
            <a:ext cx="10961755" cy="459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88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Suedwind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A83D72"/>
      </a:accent1>
      <a:accent2>
        <a:srgbClr val="426DA9"/>
      </a:accent2>
      <a:accent3>
        <a:srgbClr val="E8927C"/>
      </a:accent3>
      <a:accent4>
        <a:srgbClr val="BFBFBF"/>
      </a:accent4>
      <a:accent5>
        <a:srgbClr val="7F7F7F"/>
      </a:accent5>
      <a:accent6>
        <a:srgbClr val="AEABAB"/>
      </a:accent6>
      <a:hlink>
        <a:srgbClr val="757070"/>
      </a:hlink>
      <a:folHlink>
        <a:srgbClr val="595959"/>
      </a:folHlink>
    </a:clrScheme>
    <a:fontScheme name="Suedwind main 3">
      <a:majorFont>
        <a:latin typeface="IBM Plex Sans Condensed Medium"/>
        <a:ea typeface=""/>
        <a:cs typeface=""/>
      </a:majorFont>
      <a:minorFont>
        <a:latin typeface="IBM Plex Sans Condensed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acd4d58-3bd6-49f8-8cc0-9e01218f9781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2B9DBD6C0E6624789AE867854AF124D" ma:contentTypeVersion="17" ma:contentTypeDescription="Opret et nyt dokument." ma:contentTypeScope="" ma:versionID="0ecc7ece9961aea5f68f05b594ae1387">
  <xsd:schema xmlns:xsd="http://www.w3.org/2001/XMLSchema" xmlns:xs="http://www.w3.org/2001/XMLSchema" xmlns:p="http://schemas.microsoft.com/office/2006/metadata/properties" xmlns:ns3="2acd4d58-3bd6-49f8-8cc0-9e01218f9781" xmlns:ns4="1c3f4e9d-49f9-4c5d-938f-1d0c784be377" targetNamespace="http://schemas.microsoft.com/office/2006/metadata/properties" ma:root="true" ma:fieldsID="e2102001a20cb2c82fa56aae3961949d" ns3:_="" ns4:_="">
    <xsd:import namespace="2acd4d58-3bd6-49f8-8cc0-9e01218f9781"/>
    <xsd:import namespace="1c3f4e9d-49f9-4c5d-938f-1d0c784be37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_activity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cd4d58-3bd6-49f8-8cc0-9e01218f978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3f4e9d-49f9-4c5d-938f-1d0c784be37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Hashværdi for deling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07B1AA-D812-4A1B-8CD9-9B8A0648AB5C}">
  <ds:schemaRefs>
    <ds:schemaRef ds:uri="1c3f4e9d-49f9-4c5d-938f-1d0c784be377"/>
    <ds:schemaRef ds:uri="http://purl.org/dc/elements/1.1/"/>
    <ds:schemaRef ds:uri="http://purl.org/dc/terms/"/>
    <ds:schemaRef ds:uri="http://purl.org/dc/dcmitype/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2acd4d58-3bd6-49f8-8cc0-9e01218f9781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DD85F3AE-E1EE-40AB-903F-ADEAE2BAC5C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43DFDB-3C1E-41CB-A725-D6C47354B8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acd4d58-3bd6-49f8-8cc0-9e01218f9781"/>
    <ds:schemaRef ds:uri="1c3f4e9d-49f9-4c5d-938f-1d0c784be3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9016</TotalTime>
  <Words>709</Words>
  <Application>Microsoft Office PowerPoint</Application>
  <PresentationFormat>Widescreen</PresentationFormat>
  <Paragraphs>149</Paragraphs>
  <Slides>42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Aptos</vt:lpstr>
      <vt:lpstr>Arial</vt:lpstr>
      <vt:lpstr>IBM Plex Sans Condensed</vt:lpstr>
      <vt:lpstr>IBM Plex Sans Condensed Light</vt:lpstr>
      <vt:lpstr>IBM Plex Sans Condensed Medium</vt:lpstr>
      <vt:lpstr>Nunito Sans</vt:lpstr>
      <vt:lpstr>Wingdings</vt:lpstr>
      <vt:lpstr>Office Theme</vt:lpstr>
      <vt:lpstr>Using Search to break down information silos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we bring 3rd party data into M365?</vt:lpstr>
      <vt:lpstr>How do we bring 3rd party data into M365?</vt:lpstr>
      <vt:lpstr>How do we bring 3rd party data into M365?</vt:lpstr>
      <vt:lpstr>How do we bring 3rd party data into M365?</vt:lpstr>
      <vt:lpstr>PowerPoint Presentation</vt:lpstr>
      <vt:lpstr>PnP Modern Search</vt:lpstr>
      <vt:lpstr>PnP Modern Search – when to use and when not</vt:lpstr>
      <vt:lpstr>Speaking about PnP</vt:lpstr>
      <vt:lpstr>PowerPoint Presentation</vt:lpstr>
      <vt:lpstr>Some background</vt:lpstr>
      <vt:lpstr>Some background</vt:lpstr>
      <vt:lpstr>Some background</vt:lpstr>
      <vt:lpstr>Some background</vt:lpstr>
      <vt:lpstr>The two systems and bringing them together</vt:lpstr>
      <vt:lpstr>PowerPoint Presentation</vt:lpstr>
      <vt:lpstr>Basic design</vt:lpstr>
      <vt:lpstr>PowerPoint Presentation</vt:lpstr>
      <vt:lpstr>The two systems and bringing them together</vt:lpstr>
      <vt:lpstr>Factors when selecting the best solution</vt:lpstr>
      <vt:lpstr>Factors when selecting the best solution</vt:lpstr>
      <vt:lpstr>Factors when selecting the best solution</vt:lpstr>
      <vt:lpstr>Factors when selecting the best solution</vt:lpstr>
      <vt:lpstr>PowerPoint Presentation</vt:lpstr>
      <vt:lpstr>Factors when selecting the best solution</vt:lpstr>
      <vt:lpstr>PowerPoint Presentation</vt:lpstr>
      <vt:lpstr>Integrate with Search</vt:lpstr>
      <vt:lpstr>PowerPoint Presentation</vt:lpstr>
      <vt:lpstr>Integrate with PnP Modern 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Adis Jugo</dc:creator>
  <cp:lastModifiedBy>Kasper Larsen</cp:lastModifiedBy>
  <cp:revision>94</cp:revision>
  <dcterms:created xsi:type="dcterms:W3CDTF">2020-09-16T13:17:52Z</dcterms:created>
  <dcterms:modified xsi:type="dcterms:W3CDTF">2024-05-16T07:09:03Z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0x01010032B9DBD6C0E6624789AE867854AF124D</vt:lpwstr>
  </property>
  <property fmtid="{D5CDD505-2E9C-101B-9397-08002B2CF9AE}" pid="3" name="MediaServiceImageTags">
    <vt:lpwstr/>
  </property>
  <property fmtid="{D5CDD505-2E9C-101B-9397-08002B2CF9AE}" pid="4" name="MSIP_Label_35adf1c8-137d-4fcc-8031-f29343c650cf_Enabled">
    <vt:lpwstr>true</vt:lpwstr>
  </property>
  <property fmtid="{D5CDD505-2E9C-101B-9397-08002B2CF9AE}" pid="5" name="MSIP_Label_35adf1c8-137d-4fcc-8031-f29343c650cf_SetDate">
    <vt:lpwstr>2024-04-30T20:17:26Z</vt:lpwstr>
  </property>
  <property fmtid="{D5CDD505-2E9C-101B-9397-08002B2CF9AE}" pid="6" name="MSIP_Label_35adf1c8-137d-4fcc-8031-f29343c650cf_Method">
    <vt:lpwstr>Standard</vt:lpwstr>
  </property>
  <property fmtid="{D5CDD505-2E9C-101B-9397-08002B2CF9AE}" pid="7" name="MSIP_Label_35adf1c8-137d-4fcc-8031-f29343c650cf_Name">
    <vt:lpwstr>35adf1c8-137d-4fcc-8031-f29343c650cf</vt:lpwstr>
  </property>
  <property fmtid="{D5CDD505-2E9C-101B-9397-08002B2CF9AE}" pid="8" name="MSIP_Label_35adf1c8-137d-4fcc-8031-f29343c650cf_SiteId">
    <vt:lpwstr>c905c127-525f-47a9-83f1-bec014f6d613</vt:lpwstr>
  </property>
  <property fmtid="{D5CDD505-2E9C-101B-9397-08002B2CF9AE}" pid="9" name="MSIP_Label_35adf1c8-137d-4fcc-8031-f29343c650cf_ActionId">
    <vt:lpwstr>0106086c-f710-41a4-a204-f7f222b55978</vt:lpwstr>
  </property>
  <property fmtid="{D5CDD505-2E9C-101B-9397-08002B2CF9AE}" pid="10" name="MSIP_Label_35adf1c8-137d-4fcc-8031-f29343c650cf_ContentBits">
    <vt:lpwstr>0</vt:lpwstr>
  </property>
</Properties>
</file>